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Lst>
  <p:sldSz cx="9144000" cy="6858000" type="screen4x3"/>
  <p:notesSz cx="6735763" cy="9866313"/>
  <p:embeddedFontLst>
    <p:embeddedFont>
      <p:font typeface="맑은 고딕" panose="020B0503020000020004" pitchFamily="50" charset="-127"/>
      <p:regular r:id="rId45"/>
      <p:bold r:id="rId46"/>
    </p:embeddedFont>
    <p:embeddedFont>
      <p:font typeface="Calibri" panose="020F0502020204030204" pitchFamily="34" charset="0"/>
      <p:regular r:id="rId47"/>
      <p:bold r:id="rId48"/>
      <p:italic r:id="rId49"/>
      <p:boldItalic r:id="rId50"/>
    </p:embeddedFont>
    <p:embeddedFont>
      <p:font typeface="맑은 고딕" panose="020B0503020000020004" pitchFamily="50" charset="-127"/>
      <p:regular r:id="rId45"/>
      <p:bold r:id="rId46"/>
    </p:embeddedFont>
    <p:embeddedFont>
      <p:font typeface="Nanum Gothic" panose="020B0600000101010101" charset="-127"/>
      <p:regular r:id="rId51"/>
      <p:bold r:id="rId52"/>
    </p:embeddedFont>
    <p:embeddedFont>
      <p:font typeface="Roboto" panose="020B060402020202020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182">
          <p15:clr>
            <a:srgbClr val="A4A3A4"/>
          </p15:clr>
        </p15:guide>
        <p15:guide id="4" orient="horz" pos="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108" y="384"/>
      </p:cViewPr>
      <p:guideLst>
        <p:guide orient="horz" pos="2160"/>
        <p:guide pos="2880"/>
        <p:guide pos="182"/>
        <p:guide orient="horz" pos="3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font" Target="fonts/font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19413" cy="4953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14763" y="0"/>
            <a:ext cx="2919412" cy="4953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3100" y="4748213"/>
            <a:ext cx="5389563" cy="388461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9371013"/>
            <a:ext cx="2919413" cy="4953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14763" y="9371013"/>
            <a:ext cx="2919412" cy="4953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ko-KR"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308483662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desmos.com/calculator"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desmos.com/calculator"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pythonkim.tistory.com/7"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log.naver.com/ndb796/221277745954"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blog.naver.com/ndb796/221277745954"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desmos.com/calculator"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blog.naver.com/ndb796/221277745954"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blog.naver.com/ndb796/221277745954"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blog.naver.com/ndb796/221277745954"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blog.naver.com/ndb796/221277745954"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blog.naver.com/ndb796/221277745954"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blog.naver.com/ndb796/221277745954"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log.naver.com/ndb796/221277713538"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965739d36_0_2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선형 그래프 - </a:t>
            </a:r>
            <a:r>
              <a:rPr lang="ko-KR" sz="1000" u="sng">
                <a:solidFill>
                  <a:schemeClr val="hlink"/>
                </a:solidFill>
                <a:latin typeface="Arial"/>
                <a:ea typeface="Arial"/>
                <a:cs typeface="Arial"/>
                <a:sym typeface="Arial"/>
                <a:hlinkClick r:id="rId3"/>
              </a:rPr>
              <a:t>https://www.desmos.com/calculator</a:t>
            </a:r>
            <a:endParaRPr sz="1000">
              <a:latin typeface="Arial"/>
              <a:ea typeface="Arial"/>
              <a:cs typeface="Arial"/>
              <a:sym typeface="Arial"/>
            </a:endParaRPr>
          </a:p>
        </p:txBody>
      </p:sp>
      <p:sp>
        <p:nvSpPr>
          <p:cNvPr id="185" name="Google Shape;185;g5965739d36_0_2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3478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c93a32292_0_10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선형 그래프 - </a:t>
            </a:r>
            <a:r>
              <a:rPr lang="ko-KR" sz="1000" u="sng">
                <a:solidFill>
                  <a:schemeClr val="hlink"/>
                </a:solidFill>
                <a:latin typeface="Arial"/>
                <a:ea typeface="Arial"/>
                <a:cs typeface="Arial"/>
                <a:sym typeface="Arial"/>
                <a:hlinkClick r:id="rId3"/>
              </a:rPr>
              <a:t>https://www.desmos.com/calculator</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y=x	y=x+2	y=2x	y=x^2</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H - Hypothesis 가설 /  W - Weight 비중(기울기) / b - bias(절편)</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Linear Regression에서 사용하는 1차원 방정식을 가리키는 용어로, 우리말로는 가설이라고 한다. 수식에서는 h(x) 또는 H(x)로 표현한다.</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H(x) = Wx + b에서 Wx + b는 x에 대한 1차 방적식으로 직선을 표현한다는 것은 모두 알 것이고, 기울기에 해당하는 W(Weight)와 절편에 해당하는 b(bias)가 반복되는 과정에서 계속 바뀌고, 마지막 루프에서 바뀐 최종 값을 사용해서 데이터 예측(prediction)에 사용하게 된다. 최종 결과로 나온 가설을 모델(model)이라고 부르고, "학습되었다"라고 한다. 학습된 모델은 배포되어서 새로운 학습을 통해 수정되기 전까지 지속적으로 활용된다.</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출처: </a:t>
            </a:r>
            <a:r>
              <a:rPr lang="ko-KR" sz="1000" u="sng">
                <a:solidFill>
                  <a:schemeClr val="hlink"/>
                </a:solidFill>
                <a:latin typeface="Arial"/>
                <a:ea typeface="Arial"/>
                <a:cs typeface="Arial"/>
                <a:sym typeface="Arial"/>
                <a:hlinkClick r:id="rId4"/>
              </a:rPr>
              <a:t>https://pythonkim.tistory.com/7</a:t>
            </a:r>
            <a:r>
              <a:rPr lang="ko-KR" sz="1000">
                <a:latin typeface="Arial"/>
                <a:ea typeface="Arial"/>
                <a:cs typeface="Arial"/>
                <a:sym typeface="Arial"/>
              </a:rPr>
              <a:t> [파이쿵]</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275" name="Google Shape;275;g5c93a32292_0_10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9493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5c93a32292_0_11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g5c93a32292_0_11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0238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5c93a32292_0_12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5c93a32292_0_12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8716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5c93a32292_0_13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solidFill>
                  <a:srgbClr val="000000"/>
                </a:solidFill>
                <a:latin typeface="Arial"/>
                <a:ea typeface="Arial"/>
                <a:cs typeface="Arial"/>
                <a:sym typeface="Arial"/>
              </a:rPr>
              <a:t>Source: </a:t>
            </a:r>
            <a:r>
              <a:rPr lang="ko-KR" sz="1000" u="sng">
                <a:solidFill>
                  <a:schemeClr val="hlink"/>
                </a:solidFill>
                <a:latin typeface="Arial"/>
                <a:ea typeface="Arial"/>
                <a:cs typeface="Arial"/>
                <a:sym typeface="Arial"/>
                <a:hlinkClick r:id="rId3"/>
              </a:rPr>
              <a:t>https://blog.naver.com/ndb796/221277745954</a:t>
            </a:r>
            <a:r>
              <a:rPr lang="ko-KR" sz="1000">
                <a:solidFill>
                  <a:srgbClr val="000000"/>
                </a:solidFill>
                <a:latin typeface="Arial"/>
                <a:ea typeface="Arial"/>
                <a:cs typeface="Arial"/>
                <a:sym typeface="Arial"/>
              </a:rPr>
              <a:t> </a:t>
            </a: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303" name="Google Shape;303;g5c93a32292_0_13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9683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5c93a32292_0_14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313" name="Google Shape;313;g5c93a32292_0_14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1380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c93a32292_0_15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323" name="Google Shape;323;g5c93a32292_0_15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1968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5c93a32292_0_17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solidFill>
                  <a:srgbClr val="000000"/>
                </a:solidFill>
                <a:latin typeface="Arial"/>
                <a:ea typeface="Arial"/>
                <a:cs typeface="Arial"/>
                <a:sym typeface="Arial"/>
              </a:rPr>
              <a:t>Source: </a:t>
            </a:r>
            <a:r>
              <a:rPr lang="ko-KR" sz="1000" u="sng">
                <a:solidFill>
                  <a:schemeClr val="hlink"/>
                </a:solidFill>
                <a:latin typeface="Arial"/>
                <a:ea typeface="Arial"/>
                <a:cs typeface="Arial"/>
                <a:sym typeface="Arial"/>
                <a:hlinkClick r:id="rId3"/>
              </a:rPr>
              <a:t>https://blog.naver.com/ndb796/221277745954</a:t>
            </a:r>
            <a:r>
              <a:rPr lang="ko-KR" sz="1000">
                <a:solidFill>
                  <a:srgbClr val="000000"/>
                </a:solidFill>
                <a:latin typeface="Arial"/>
                <a:ea typeface="Arial"/>
                <a:cs typeface="Arial"/>
                <a:sym typeface="Arial"/>
              </a:rPr>
              <a:t> </a:t>
            </a: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333" name="Google Shape;333;g5c93a32292_0_17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0279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c93a32292_0_19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344" name="Google Shape;344;g5c93a32292_0_19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4496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c93a32292_0_18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선형 그래프 - </a:t>
            </a:r>
            <a:r>
              <a:rPr lang="ko-KR" sz="1000" u="sng">
                <a:solidFill>
                  <a:schemeClr val="hlink"/>
                </a:solidFill>
                <a:latin typeface="Arial"/>
                <a:ea typeface="Arial"/>
                <a:cs typeface="Arial"/>
                <a:sym typeface="Arial"/>
                <a:hlinkClick r:id="rId3"/>
              </a:rPr>
              <a:t>https://www.desmos.com/calculator</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y=(x/2)^2</a:t>
            </a:r>
            <a:endParaRPr sz="1000">
              <a:latin typeface="Arial"/>
              <a:ea typeface="Arial"/>
              <a:cs typeface="Arial"/>
              <a:sym typeface="Arial"/>
            </a:endParaRPr>
          </a:p>
        </p:txBody>
      </p:sp>
      <p:sp>
        <p:nvSpPr>
          <p:cNvPr id="353" name="Google Shape;353;g5c93a32292_0_18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5707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c93a32292_0_20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solidFill>
                  <a:srgbClr val="000000"/>
                </a:solidFill>
                <a:latin typeface="Arial"/>
                <a:ea typeface="Arial"/>
                <a:cs typeface="Arial"/>
                <a:sym typeface="Arial"/>
              </a:rPr>
              <a:t>Source: </a:t>
            </a:r>
            <a:r>
              <a:rPr lang="ko-KR" sz="1000" u="sng">
                <a:solidFill>
                  <a:schemeClr val="hlink"/>
                </a:solidFill>
                <a:latin typeface="Arial"/>
                <a:ea typeface="Arial"/>
                <a:cs typeface="Arial"/>
                <a:sym typeface="Arial"/>
                <a:hlinkClick r:id="rId3"/>
              </a:rPr>
              <a:t>https://blog.naver.com/ndb796/221277745954</a:t>
            </a:r>
            <a:r>
              <a:rPr lang="ko-KR" sz="1000">
                <a:solidFill>
                  <a:srgbClr val="000000"/>
                </a:solidFill>
                <a:latin typeface="Arial"/>
                <a:ea typeface="Arial"/>
                <a:cs typeface="Arial"/>
                <a:sym typeface="Arial"/>
              </a:rPr>
              <a:t> </a:t>
            </a: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362" name="Google Shape;362;g5c93a32292_0_20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9620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965739d36_0_2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5965739d36_0_2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48122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c93a32292_0_20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solidFill>
                  <a:srgbClr val="000000"/>
                </a:solidFill>
                <a:latin typeface="Arial"/>
                <a:ea typeface="Arial"/>
                <a:cs typeface="Arial"/>
                <a:sym typeface="Arial"/>
              </a:rPr>
              <a:t>Source: </a:t>
            </a:r>
            <a:r>
              <a:rPr lang="ko-KR" sz="1000" u="sng">
                <a:solidFill>
                  <a:schemeClr val="hlink"/>
                </a:solidFill>
                <a:latin typeface="Arial"/>
                <a:ea typeface="Arial"/>
                <a:cs typeface="Arial"/>
                <a:sym typeface="Arial"/>
                <a:hlinkClick r:id="rId3"/>
              </a:rPr>
              <a:t>https://blog.naver.com/ndb796/221277745954</a:t>
            </a:r>
            <a:r>
              <a:rPr lang="ko-KR" sz="1000">
                <a:solidFill>
                  <a:srgbClr val="000000"/>
                </a:solidFill>
                <a:latin typeface="Arial"/>
                <a:ea typeface="Arial"/>
                <a:cs typeface="Arial"/>
                <a:sym typeface="Arial"/>
              </a:rPr>
              <a:t> </a:t>
            </a: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372" name="Google Shape;372;g5c93a32292_0_20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163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c93a32292_0_22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solidFill>
                  <a:srgbClr val="000000"/>
                </a:solidFill>
                <a:latin typeface="Arial"/>
                <a:ea typeface="Arial"/>
                <a:cs typeface="Arial"/>
                <a:sym typeface="Arial"/>
              </a:rPr>
              <a:t>Source: </a:t>
            </a:r>
            <a:r>
              <a:rPr lang="ko-KR" sz="1000" u="sng">
                <a:solidFill>
                  <a:schemeClr val="hlink"/>
                </a:solidFill>
                <a:latin typeface="Arial"/>
                <a:ea typeface="Arial"/>
                <a:cs typeface="Arial"/>
                <a:sym typeface="Arial"/>
                <a:hlinkClick r:id="rId3"/>
              </a:rPr>
              <a:t>https://blog.naver.com/ndb796/221277745954</a:t>
            </a:r>
            <a:r>
              <a:rPr lang="ko-KR" sz="1000">
                <a:solidFill>
                  <a:srgbClr val="000000"/>
                </a:solidFill>
                <a:latin typeface="Arial"/>
                <a:ea typeface="Arial"/>
                <a:cs typeface="Arial"/>
                <a:sym typeface="Arial"/>
              </a:rPr>
              <a:t> </a:t>
            </a: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383" name="Google Shape;383;g5c93a32292_0_22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968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5c93a32292_0_23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solidFill>
                  <a:srgbClr val="000000"/>
                </a:solidFill>
                <a:latin typeface="Arial"/>
                <a:ea typeface="Arial"/>
                <a:cs typeface="Arial"/>
                <a:sym typeface="Arial"/>
              </a:rPr>
              <a:t>Source: </a:t>
            </a:r>
            <a:r>
              <a:rPr lang="ko-KR" sz="1000" u="sng">
                <a:solidFill>
                  <a:schemeClr val="hlink"/>
                </a:solidFill>
                <a:latin typeface="Arial"/>
                <a:ea typeface="Arial"/>
                <a:cs typeface="Arial"/>
                <a:sym typeface="Arial"/>
                <a:hlinkClick r:id="rId3"/>
              </a:rPr>
              <a:t>https://blog.naver.com/ndb796/221277745954</a:t>
            </a:r>
            <a:r>
              <a:rPr lang="ko-KR" sz="1000">
                <a:solidFill>
                  <a:srgbClr val="000000"/>
                </a:solidFill>
                <a:latin typeface="Arial"/>
                <a:ea typeface="Arial"/>
                <a:cs typeface="Arial"/>
                <a:sym typeface="Arial"/>
              </a:rPr>
              <a:t> </a:t>
            </a: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393" name="Google Shape;393;g5c93a32292_0_23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9911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c93a32292_0_24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solidFill>
                  <a:srgbClr val="000000"/>
                </a:solidFill>
                <a:latin typeface="Arial"/>
                <a:ea typeface="Arial"/>
                <a:cs typeface="Arial"/>
                <a:sym typeface="Arial"/>
              </a:rPr>
              <a:t>Source: </a:t>
            </a:r>
            <a:r>
              <a:rPr lang="ko-KR" sz="1000" u="sng">
                <a:solidFill>
                  <a:schemeClr val="hlink"/>
                </a:solidFill>
                <a:latin typeface="Arial"/>
                <a:ea typeface="Arial"/>
                <a:cs typeface="Arial"/>
                <a:sym typeface="Arial"/>
                <a:hlinkClick r:id="rId3"/>
              </a:rPr>
              <a:t>https://blog.naver.com/ndb796/221277745954</a:t>
            </a:r>
            <a:r>
              <a:rPr lang="ko-KR" sz="1000">
                <a:solidFill>
                  <a:srgbClr val="000000"/>
                </a:solidFill>
                <a:latin typeface="Arial"/>
                <a:ea typeface="Arial"/>
                <a:cs typeface="Arial"/>
                <a:sym typeface="Arial"/>
              </a:rPr>
              <a:t> </a:t>
            </a: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402" name="Google Shape;402;g5c93a32292_0_24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2254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5c93a32292_0_25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solidFill>
                  <a:srgbClr val="000000"/>
                </a:solidFill>
                <a:latin typeface="Arial"/>
                <a:ea typeface="Arial"/>
                <a:cs typeface="Arial"/>
                <a:sym typeface="Arial"/>
              </a:rPr>
              <a:t>Source: </a:t>
            </a:r>
            <a:r>
              <a:rPr lang="ko-KR" sz="1000" u="sng">
                <a:solidFill>
                  <a:schemeClr val="hlink"/>
                </a:solidFill>
                <a:latin typeface="Arial"/>
                <a:ea typeface="Arial"/>
                <a:cs typeface="Arial"/>
                <a:sym typeface="Arial"/>
                <a:hlinkClick r:id="rId3"/>
              </a:rPr>
              <a:t>https://blog.naver.com/ndb796/221277745954</a:t>
            </a:r>
            <a:r>
              <a:rPr lang="ko-KR" sz="1000">
                <a:solidFill>
                  <a:srgbClr val="000000"/>
                </a:solidFill>
                <a:latin typeface="Arial"/>
                <a:ea typeface="Arial"/>
                <a:cs typeface="Arial"/>
                <a:sym typeface="Arial"/>
              </a:rPr>
              <a:t> </a:t>
            </a: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412" name="Google Shape;412;g5c93a32292_0_25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65573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5c93a32292_0_26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g5c93a32292_0_26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4643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c93a32292_0_28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429" name="Google Shape;429;g5c93a32292_0_28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6673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5ca45aa733_0_14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438" name="Google Shape;438;g5ca45aa733_0_14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8770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5ca45aa733_0_13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447" name="Google Shape;447;g5ca45aa733_0_13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6655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5ca45aa733_0_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457" name="Google Shape;457;g5ca45aa733_0_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5719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5b6b039f70_0_3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g5b6b039f70_0_3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39873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ca45aa733_0_1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467" name="Google Shape;467;g5ca45aa733_0_1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42539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5ca45aa733_0_2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477" name="Google Shape;477;g5ca45aa733_0_2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95430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5ca45aa733_0_3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487" name="Google Shape;487;g5ca45aa733_0_3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70756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5ca45aa733_0_4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497" name="Google Shape;497;g5ca45aa733_0_4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40482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5ca45aa733_0_5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507" name="Google Shape;507;g5ca45aa733_0_5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383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5ca45aa733_0_6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517" name="Google Shape;517;g5ca45aa733_0_6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9236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5ca45aa733_0_7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527" name="Google Shape;527;g5ca45aa733_0_7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3996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5ca45aa733_0_9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536" name="Google Shape;536;g5ca45aa733_0_9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78592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ca45aa733_0_9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546" name="Google Shape;546;g5ca45aa733_0_9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64694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5ca45aa733_0_11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555" name="Google Shape;555;g5ca45aa733_0_11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9640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c93a32292_0_4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solidFill>
                  <a:srgbClr val="000000"/>
                </a:solidFill>
                <a:latin typeface="Arial"/>
                <a:ea typeface="Arial"/>
                <a:cs typeface="Arial"/>
                <a:sym typeface="Arial"/>
              </a:rPr>
              <a:t>Source: </a:t>
            </a:r>
            <a:r>
              <a:rPr lang="ko-KR" sz="1000" u="sng">
                <a:solidFill>
                  <a:schemeClr val="hlink"/>
                </a:solidFill>
                <a:latin typeface="Arial"/>
                <a:ea typeface="Arial"/>
                <a:cs typeface="Arial"/>
                <a:sym typeface="Arial"/>
                <a:hlinkClick r:id="rId3"/>
              </a:rPr>
              <a:t>https://blog.naver.com/ndb796/221277713538</a:t>
            </a: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215" name="Google Shape;215;g5c93a32292_0_4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59419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5ca45aa733_0_12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565" name="Google Shape;565;g5ca45aa733_0_12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86973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5ba0f0bd7a_0_19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solidFill>
                <a:srgbClr val="5E6066"/>
              </a:solidFill>
              <a:latin typeface="Arial"/>
              <a:ea typeface="Arial"/>
              <a:cs typeface="Arial"/>
              <a:sym typeface="Arial"/>
            </a:endParaRPr>
          </a:p>
        </p:txBody>
      </p:sp>
      <p:sp>
        <p:nvSpPr>
          <p:cNvPr id="574" name="Google Shape;574;g5ba0f0bd7a_0_19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5688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c93a32292_0_5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5c93a32292_0_5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8683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c93a32292_0_6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linear Algebra = </a:t>
            </a:r>
            <a:r>
              <a:rPr lang="ko-KR" sz="1000">
                <a:solidFill>
                  <a:srgbClr val="222222"/>
                </a:solidFill>
                <a:highlight>
                  <a:srgbClr val="F8F9FA"/>
                </a:highlight>
                <a:latin typeface="Arial"/>
                <a:ea typeface="Arial"/>
                <a:cs typeface="Arial"/>
                <a:sym typeface="Arial"/>
              </a:rPr>
              <a:t>선형 대수학 / 대학교때 미분접분</a:t>
            </a:r>
            <a:endParaRPr sz="1000">
              <a:solidFill>
                <a:srgbClr val="222222"/>
              </a:solidFill>
              <a:highlight>
                <a:srgbClr val="F8F9FA"/>
              </a:highlight>
              <a:latin typeface="Arial"/>
              <a:ea typeface="Arial"/>
              <a:cs typeface="Arial"/>
              <a:sym typeface="Arial"/>
            </a:endParaRPr>
          </a:p>
        </p:txBody>
      </p:sp>
      <p:sp>
        <p:nvSpPr>
          <p:cNvPr id="235" name="Google Shape;235;g5c93a32292_0_6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1892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c93a32292_0_7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5c93a32292_0_7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0041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c93a32292_0_8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5c93a32292_0_8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2192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c93a32292_0_9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5c93a32292_0_9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6858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
          <p:cNvSpPr txBox="1">
            <a:spLocks noGrp="1"/>
          </p:cNvSpPr>
          <p:nvPr>
            <p:ph type="sldNum" idx="12"/>
          </p:nvPr>
        </p:nvSpPr>
        <p:spPr>
          <a:xfrm>
            <a:off x="7471317" y="6423258"/>
            <a:ext cx="15049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A5A5A5"/>
                </a:solidFill>
                <a:latin typeface="Arial"/>
                <a:ea typeface="Arial"/>
                <a:cs typeface="Arial"/>
                <a:sym typeface="Arial"/>
              </a:defRPr>
            </a:lvl1pPr>
            <a:lvl2pPr marL="0" lvl="1" indent="0" algn="r">
              <a:spcBef>
                <a:spcPts val="0"/>
              </a:spcBef>
              <a:buNone/>
              <a:defRPr sz="1200" b="0" i="0" u="none" strike="noStrike" cap="none">
                <a:solidFill>
                  <a:srgbClr val="A5A5A5"/>
                </a:solidFill>
                <a:latin typeface="Arial"/>
                <a:ea typeface="Arial"/>
                <a:cs typeface="Arial"/>
                <a:sym typeface="Arial"/>
              </a:defRPr>
            </a:lvl2pPr>
            <a:lvl3pPr marL="0" lvl="2" indent="0" algn="r">
              <a:spcBef>
                <a:spcPts val="0"/>
              </a:spcBef>
              <a:buNone/>
              <a:defRPr sz="1200" b="0" i="0" u="none" strike="noStrike" cap="none">
                <a:solidFill>
                  <a:srgbClr val="A5A5A5"/>
                </a:solidFill>
                <a:latin typeface="Arial"/>
                <a:ea typeface="Arial"/>
                <a:cs typeface="Arial"/>
                <a:sym typeface="Arial"/>
              </a:defRPr>
            </a:lvl3pPr>
            <a:lvl4pPr marL="0" lvl="3" indent="0" algn="r">
              <a:spcBef>
                <a:spcPts val="0"/>
              </a:spcBef>
              <a:buNone/>
              <a:defRPr sz="1200" b="0" i="0" u="none" strike="noStrike" cap="none">
                <a:solidFill>
                  <a:srgbClr val="A5A5A5"/>
                </a:solidFill>
                <a:latin typeface="Arial"/>
                <a:ea typeface="Arial"/>
                <a:cs typeface="Arial"/>
                <a:sym typeface="Arial"/>
              </a:defRPr>
            </a:lvl4pPr>
            <a:lvl5pPr marL="0" lvl="4" indent="0" algn="r">
              <a:spcBef>
                <a:spcPts val="0"/>
              </a:spcBef>
              <a:buNone/>
              <a:defRPr sz="1200" b="0" i="0" u="none" strike="noStrike" cap="none">
                <a:solidFill>
                  <a:srgbClr val="A5A5A5"/>
                </a:solidFill>
                <a:latin typeface="Arial"/>
                <a:ea typeface="Arial"/>
                <a:cs typeface="Arial"/>
                <a:sym typeface="Arial"/>
              </a:defRPr>
            </a:lvl5pPr>
            <a:lvl6pPr marL="0" lvl="5" indent="0" algn="r">
              <a:spcBef>
                <a:spcPts val="0"/>
              </a:spcBef>
              <a:buNone/>
              <a:defRPr sz="1200" b="0" i="0" u="none" strike="noStrike" cap="none">
                <a:solidFill>
                  <a:srgbClr val="A5A5A5"/>
                </a:solidFill>
                <a:latin typeface="Arial"/>
                <a:ea typeface="Arial"/>
                <a:cs typeface="Arial"/>
                <a:sym typeface="Arial"/>
              </a:defRPr>
            </a:lvl6pPr>
            <a:lvl7pPr marL="0" lvl="6" indent="0" algn="r">
              <a:spcBef>
                <a:spcPts val="0"/>
              </a:spcBef>
              <a:buNone/>
              <a:defRPr sz="1200" b="0" i="0" u="none" strike="noStrike" cap="none">
                <a:solidFill>
                  <a:srgbClr val="A5A5A5"/>
                </a:solidFill>
                <a:latin typeface="Arial"/>
                <a:ea typeface="Arial"/>
                <a:cs typeface="Arial"/>
                <a:sym typeface="Arial"/>
              </a:defRPr>
            </a:lvl7pPr>
            <a:lvl8pPr marL="0" lvl="7" indent="0" algn="r">
              <a:spcBef>
                <a:spcPts val="0"/>
              </a:spcBef>
              <a:buNone/>
              <a:defRPr sz="1200" b="0" i="0" u="none" strike="noStrike" cap="none">
                <a:solidFill>
                  <a:srgbClr val="A5A5A5"/>
                </a:solidFill>
                <a:latin typeface="Arial"/>
                <a:ea typeface="Arial"/>
                <a:cs typeface="Arial"/>
                <a:sym typeface="Arial"/>
              </a:defRPr>
            </a:lvl8pPr>
            <a:lvl9pPr marL="0" lvl="8" indent="0" algn="r">
              <a:spcBef>
                <a:spcPts val="0"/>
              </a:spcBef>
              <a:buNone/>
              <a:defRPr sz="1200" b="0" i="0" u="none" strike="noStrike" cap="none">
                <a:solidFill>
                  <a:srgbClr val="A5A5A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82"/>
        <p:cNvGrpSpPr/>
        <p:nvPr/>
      </p:nvGrpSpPr>
      <p:grpSpPr>
        <a:xfrm>
          <a:off x="0" y="0"/>
          <a:ext cx="0" cy="0"/>
          <a:chOff x="0" y="0"/>
          <a:chExt cx="0" cy="0"/>
        </a:xfrm>
      </p:grpSpPr>
      <p:sp>
        <p:nvSpPr>
          <p:cNvPr id="83" name="Google Shape;83;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1"/>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88" name="Google Shape;88;p11"/>
          <p:cNvPicPr preferRelativeResize="0"/>
          <p:nvPr/>
        </p:nvPicPr>
        <p:blipFill rotWithShape="1">
          <a:blip r:embed="rId2">
            <a:alphaModFix/>
          </a:blip>
          <a:srcRect/>
          <a:stretch/>
        </p:blipFill>
        <p:spPr>
          <a:xfrm>
            <a:off x="-30929" y="-27000"/>
            <a:ext cx="9205859" cy="6912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89"/>
        <p:cNvGrpSpPr/>
        <p:nvPr/>
      </p:nvGrpSpPr>
      <p:grpSpPr>
        <a:xfrm>
          <a:off x="0" y="0"/>
          <a:ext cx="0" cy="0"/>
          <a:chOff x="0" y="0"/>
          <a:chExt cx="0" cy="0"/>
        </a:xfrm>
      </p:grpSpPr>
      <p:sp>
        <p:nvSpPr>
          <p:cNvPr id="90" name="Google Shape;90;p12"/>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2"/>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95" name="Google Shape;95;p12"/>
          <p:cNvPicPr preferRelativeResize="0"/>
          <p:nvPr/>
        </p:nvPicPr>
        <p:blipFill rotWithShape="1">
          <a:blip r:embed="rId2">
            <a:alphaModFix/>
          </a:blip>
          <a:srcRect/>
          <a:stretch/>
        </p:blipFill>
        <p:spPr>
          <a:xfrm>
            <a:off x="-30929" y="-27000"/>
            <a:ext cx="9205859" cy="69120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102"/>
        <p:cNvGrpSpPr/>
        <p:nvPr/>
      </p:nvGrpSpPr>
      <p:grpSpPr>
        <a:xfrm>
          <a:off x="0" y="0"/>
          <a:ext cx="0" cy="0"/>
          <a:chOff x="0" y="0"/>
          <a:chExt cx="0" cy="0"/>
        </a:xfrm>
      </p:grpSpPr>
      <p:sp>
        <p:nvSpPr>
          <p:cNvPr id="103" name="Google Shape;103;p14"/>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4" name="Google Shape;104;p14"/>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5" name="Google Shape;105;p1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200" b="0" i="0" u="none" strike="noStrike" cap="none">
                <a:solidFill>
                  <a:srgbClr val="A5A5A5"/>
                </a:solidFill>
                <a:latin typeface="Arial"/>
                <a:ea typeface="Arial"/>
                <a:cs typeface="Arial"/>
                <a:sym typeface="Arial"/>
              </a:defRPr>
            </a:lvl1pPr>
            <a:lvl2pPr marL="0" lvl="1" indent="0" algn="r" rtl="0">
              <a:spcBef>
                <a:spcPts val="0"/>
              </a:spcBef>
              <a:buNone/>
              <a:defRPr sz="1200" b="0" i="0" u="none" strike="noStrike" cap="none">
                <a:solidFill>
                  <a:srgbClr val="A5A5A5"/>
                </a:solidFill>
                <a:latin typeface="Arial"/>
                <a:ea typeface="Arial"/>
                <a:cs typeface="Arial"/>
                <a:sym typeface="Arial"/>
              </a:defRPr>
            </a:lvl2pPr>
            <a:lvl3pPr marL="0" lvl="2" indent="0" algn="r" rtl="0">
              <a:spcBef>
                <a:spcPts val="0"/>
              </a:spcBef>
              <a:buNone/>
              <a:defRPr sz="1200" b="0" i="0" u="none" strike="noStrike" cap="none">
                <a:solidFill>
                  <a:srgbClr val="A5A5A5"/>
                </a:solidFill>
                <a:latin typeface="Arial"/>
                <a:ea typeface="Arial"/>
                <a:cs typeface="Arial"/>
                <a:sym typeface="Arial"/>
              </a:defRPr>
            </a:lvl3pPr>
            <a:lvl4pPr marL="0" lvl="3" indent="0" algn="r" rtl="0">
              <a:spcBef>
                <a:spcPts val="0"/>
              </a:spcBef>
              <a:buNone/>
              <a:defRPr sz="1200" b="0" i="0" u="none" strike="noStrike" cap="none">
                <a:solidFill>
                  <a:srgbClr val="A5A5A5"/>
                </a:solidFill>
                <a:latin typeface="Arial"/>
                <a:ea typeface="Arial"/>
                <a:cs typeface="Arial"/>
                <a:sym typeface="Arial"/>
              </a:defRPr>
            </a:lvl4pPr>
            <a:lvl5pPr marL="0" lvl="4" indent="0" algn="r" rtl="0">
              <a:spcBef>
                <a:spcPts val="0"/>
              </a:spcBef>
              <a:buNone/>
              <a:defRPr sz="1200" b="0" i="0" u="none" strike="noStrike" cap="none">
                <a:solidFill>
                  <a:srgbClr val="A5A5A5"/>
                </a:solidFill>
                <a:latin typeface="Arial"/>
                <a:ea typeface="Arial"/>
                <a:cs typeface="Arial"/>
                <a:sym typeface="Arial"/>
              </a:defRPr>
            </a:lvl5pPr>
            <a:lvl6pPr marL="0" lvl="5" indent="0" algn="r" rtl="0">
              <a:spcBef>
                <a:spcPts val="0"/>
              </a:spcBef>
              <a:buNone/>
              <a:defRPr sz="1200" b="0" i="0" u="none" strike="noStrike" cap="none">
                <a:solidFill>
                  <a:srgbClr val="A5A5A5"/>
                </a:solidFill>
                <a:latin typeface="Arial"/>
                <a:ea typeface="Arial"/>
                <a:cs typeface="Arial"/>
                <a:sym typeface="Arial"/>
              </a:defRPr>
            </a:lvl6pPr>
            <a:lvl7pPr marL="0" lvl="6" indent="0" algn="r" rtl="0">
              <a:spcBef>
                <a:spcPts val="0"/>
              </a:spcBef>
              <a:buNone/>
              <a:defRPr sz="1200" b="0" i="0" u="none" strike="noStrike" cap="none">
                <a:solidFill>
                  <a:srgbClr val="A5A5A5"/>
                </a:solidFill>
                <a:latin typeface="Arial"/>
                <a:ea typeface="Arial"/>
                <a:cs typeface="Arial"/>
                <a:sym typeface="Arial"/>
              </a:defRPr>
            </a:lvl7pPr>
            <a:lvl8pPr marL="0" lvl="7" indent="0" algn="r" rtl="0">
              <a:spcBef>
                <a:spcPts val="0"/>
              </a:spcBef>
              <a:buNone/>
              <a:defRPr sz="1200" b="0" i="0" u="none" strike="noStrike" cap="none">
                <a:solidFill>
                  <a:srgbClr val="A5A5A5"/>
                </a:solidFill>
                <a:latin typeface="Arial"/>
                <a:ea typeface="Arial"/>
                <a:cs typeface="Arial"/>
                <a:sym typeface="Arial"/>
              </a:defRPr>
            </a:lvl8pPr>
            <a:lvl9pPr marL="0" lvl="8" indent="0" algn="r" rtl="0">
              <a:spcBef>
                <a:spcPts val="0"/>
              </a:spcBef>
              <a:buNone/>
              <a:defRPr sz="1200" b="0" i="0" u="none" strike="noStrike" cap="none">
                <a:solidFill>
                  <a:srgbClr val="A5A5A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chemeClr val="dk1"/>
              </a:buClr>
              <a:buSzPts val="6000"/>
              <a:buFont typeface="Arial"/>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 name="Google Shape;108;p15"/>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109" name="Google Shape;109;p15"/>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0" name="Google Shape;110;p15"/>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1" name="Google Shape;111;p15"/>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112"/>
        <p:cNvGrpSpPr/>
        <p:nvPr/>
      </p:nvGrpSpPr>
      <p:grpSpPr>
        <a:xfrm>
          <a:off x="0" y="0"/>
          <a:ext cx="0" cy="0"/>
          <a:chOff x="0" y="0"/>
          <a:chExt cx="0" cy="0"/>
        </a:xfrm>
      </p:grpSpPr>
      <p:sp>
        <p:nvSpPr>
          <p:cNvPr id="113" name="Google Shape;113;p16"/>
          <p:cNvSpPr txBox="1">
            <a:spLocks noGrp="1"/>
          </p:cNvSpPr>
          <p:nvPr>
            <p:ph type="title"/>
          </p:nvPr>
        </p:nvSpPr>
        <p:spPr>
          <a:xfrm>
            <a:off x="623888" y="1709739"/>
            <a:ext cx="7886700" cy="28527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6000"/>
              <a:buFont typeface="Arial"/>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4" name="Google Shape;114;p16"/>
          <p:cNvSpPr txBox="1">
            <a:spLocks noGrp="1"/>
          </p:cNvSpPr>
          <p:nvPr>
            <p:ph type="body" idx="1"/>
          </p:nvPr>
        </p:nvSpPr>
        <p:spPr>
          <a:xfrm>
            <a:off x="623888" y="4589464"/>
            <a:ext cx="7886700" cy="1500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2400"/>
              <a:buNone/>
              <a:defRPr sz="24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5" name="Google Shape;115;p16"/>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6" name="Google Shape;116;p16"/>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7" name="Google Shape;117;p16"/>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18" name="Google Shape;118;p16"/>
          <p:cNvPicPr preferRelativeResize="0"/>
          <p:nvPr/>
        </p:nvPicPr>
        <p:blipFill rotWithShape="1">
          <a:blip r:embed="rId2">
            <a:alphaModFix/>
          </a:blip>
          <a:srcRect/>
          <a:stretch/>
        </p:blipFill>
        <p:spPr>
          <a:xfrm>
            <a:off x="-30929" y="-27000"/>
            <a:ext cx="9205860" cy="6912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119"/>
        <p:cNvGrpSpPr/>
        <p:nvPr/>
      </p:nvGrpSpPr>
      <p:grpSpPr>
        <a:xfrm>
          <a:off x="0" y="0"/>
          <a:ext cx="0" cy="0"/>
          <a:chOff x="0" y="0"/>
          <a:chExt cx="0" cy="0"/>
        </a:xfrm>
      </p:grpSpPr>
      <p:sp>
        <p:nvSpPr>
          <p:cNvPr id="120" name="Google Shape;120;p17"/>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1" name="Google Shape;121;p17"/>
          <p:cNvSpPr txBox="1">
            <a:spLocks noGrp="1"/>
          </p:cNvSpPr>
          <p:nvPr>
            <p:ph type="body" idx="1"/>
          </p:nvPr>
        </p:nvSpPr>
        <p:spPr>
          <a:xfrm>
            <a:off x="628650" y="1825625"/>
            <a:ext cx="38862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2" name="Google Shape;122;p17"/>
          <p:cNvSpPr txBox="1">
            <a:spLocks noGrp="1"/>
          </p:cNvSpPr>
          <p:nvPr>
            <p:ph type="body" idx="2"/>
          </p:nvPr>
        </p:nvSpPr>
        <p:spPr>
          <a:xfrm>
            <a:off x="4629150" y="1825625"/>
            <a:ext cx="38862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3" name="Google Shape;123;p17"/>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4" name="Google Shape;124;p17"/>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5" name="Google Shape;125;p17"/>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26" name="Google Shape;126;p17"/>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27" name="Google Shape;127;p17"/>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629841"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0" name="Google Shape;130;p18"/>
          <p:cNvSpPr txBox="1">
            <a:spLocks noGrp="1"/>
          </p:cNvSpPr>
          <p:nvPr>
            <p:ph type="body" idx="1"/>
          </p:nvPr>
        </p:nvSpPr>
        <p:spPr>
          <a:xfrm>
            <a:off x="629842" y="1681163"/>
            <a:ext cx="38682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31" name="Google Shape;131;p18"/>
          <p:cNvSpPr txBox="1">
            <a:spLocks noGrp="1"/>
          </p:cNvSpPr>
          <p:nvPr>
            <p:ph type="body" idx="2"/>
          </p:nvPr>
        </p:nvSpPr>
        <p:spPr>
          <a:xfrm>
            <a:off x="629842" y="2505075"/>
            <a:ext cx="3868200" cy="3684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2" name="Google Shape;132;p18"/>
          <p:cNvSpPr txBox="1">
            <a:spLocks noGrp="1"/>
          </p:cNvSpPr>
          <p:nvPr>
            <p:ph type="body" idx="3"/>
          </p:nvPr>
        </p:nvSpPr>
        <p:spPr>
          <a:xfrm>
            <a:off x="4629150" y="1681163"/>
            <a:ext cx="3887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33" name="Google Shape;133;p18"/>
          <p:cNvSpPr txBox="1">
            <a:spLocks noGrp="1"/>
          </p:cNvSpPr>
          <p:nvPr>
            <p:ph type="body" idx="4"/>
          </p:nvPr>
        </p:nvSpPr>
        <p:spPr>
          <a:xfrm>
            <a:off x="4629150" y="2505075"/>
            <a:ext cx="3887400" cy="3684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4" name="Google Shape;134;p18"/>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p18"/>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6" name="Google Shape;136;p18"/>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37" name="Google Shape;137;p18"/>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38" name="Google Shape;138;p18"/>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139"/>
        <p:cNvGrpSpPr/>
        <p:nvPr/>
      </p:nvGrpSpPr>
      <p:grpSpPr>
        <a:xfrm>
          <a:off x="0" y="0"/>
          <a:ext cx="0" cy="0"/>
          <a:chOff x="0" y="0"/>
          <a:chExt cx="0" cy="0"/>
        </a:xfrm>
      </p:grpSpPr>
      <p:sp>
        <p:nvSpPr>
          <p:cNvPr id="140" name="Google Shape;140;p19"/>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1" name="Google Shape;141;p19"/>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2" name="Google Shape;142;p19"/>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3" name="Google Shape;143;p19"/>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44" name="Google Shape;144;p19"/>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45" name="Google Shape;145;p19"/>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146"/>
        <p:cNvGrpSpPr/>
        <p:nvPr/>
      </p:nvGrpSpPr>
      <p:grpSpPr>
        <a:xfrm>
          <a:off x="0" y="0"/>
          <a:ext cx="0" cy="0"/>
          <a:chOff x="0" y="0"/>
          <a:chExt cx="0" cy="0"/>
        </a:xfrm>
      </p:grpSpPr>
      <p:sp>
        <p:nvSpPr>
          <p:cNvPr id="147" name="Google Shape;147;p20"/>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8" name="Google Shape;148;p20"/>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9" name="Google Shape;149;p20"/>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50" name="Google Shape;150;p20"/>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51" name="Google Shape;151;p20"/>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629841" y="457200"/>
            <a:ext cx="2949300" cy="16002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4" name="Google Shape;154;p21"/>
          <p:cNvSpPr txBox="1">
            <a:spLocks noGrp="1"/>
          </p:cNvSpPr>
          <p:nvPr>
            <p:ph type="body" idx="1"/>
          </p:nvPr>
        </p:nvSpPr>
        <p:spPr>
          <a:xfrm>
            <a:off x="3887391" y="987426"/>
            <a:ext cx="4629300" cy="4873500"/>
          </a:xfrm>
          <a:prstGeom prst="rect">
            <a:avLst/>
          </a:prstGeom>
          <a:noFill/>
          <a:ln>
            <a:noFill/>
          </a:ln>
        </p:spPr>
        <p:txBody>
          <a:bodyPr spcFirstLastPara="1" wrap="square" lIns="91425" tIns="45700" rIns="91425" bIns="45700" anchor="t" anchorCtr="0">
            <a:no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155" name="Google Shape;155;p21"/>
          <p:cNvSpPr txBox="1">
            <a:spLocks noGrp="1"/>
          </p:cNvSpPr>
          <p:nvPr>
            <p:ph type="body" idx="2"/>
          </p:nvPr>
        </p:nvSpPr>
        <p:spPr>
          <a:xfrm>
            <a:off x="629841" y="2057400"/>
            <a:ext cx="2949300" cy="3811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56" name="Google Shape;156;p21"/>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7" name="Google Shape;157;p21"/>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8" name="Google Shape;158;p21"/>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59" name="Google Shape;159;p21"/>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60" name="Google Shape;160;p21"/>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161"/>
        <p:cNvGrpSpPr/>
        <p:nvPr/>
      </p:nvGrpSpPr>
      <p:grpSpPr>
        <a:xfrm>
          <a:off x="0" y="0"/>
          <a:ext cx="0" cy="0"/>
          <a:chOff x="0" y="0"/>
          <a:chExt cx="0" cy="0"/>
        </a:xfrm>
      </p:grpSpPr>
      <p:sp>
        <p:nvSpPr>
          <p:cNvPr id="162" name="Google Shape;162;p22"/>
          <p:cNvSpPr txBox="1">
            <a:spLocks noGrp="1"/>
          </p:cNvSpPr>
          <p:nvPr>
            <p:ph type="title"/>
          </p:nvPr>
        </p:nvSpPr>
        <p:spPr>
          <a:xfrm>
            <a:off x="629841" y="457200"/>
            <a:ext cx="2949300" cy="16002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3" name="Google Shape;163;p22"/>
          <p:cNvSpPr>
            <a:spLocks noGrp="1"/>
          </p:cNvSpPr>
          <p:nvPr>
            <p:ph type="pic" idx="2"/>
          </p:nvPr>
        </p:nvSpPr>
        <p:spPr>
          <a:xfrm>
            <a:off x="3887391" y="987426"/>
            <a:ext cx="4629300" cy="487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64" name="Google Shape;164;p22"/>
          <p:cNvSpPr txBox="1">
            <a:spLocks noGrp="1"/>
          </p:cNvSpPr>
          <p:nvPr>
            <p:ph type="body" idx="1"/>
          </p:nvPr>
        </p:nvSpPr>
        <p:spPr>
          <a:xfrm>
            <a:off x="629841" y="2057400"/>
            <a:ext cx="2949300" cy="3811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65" name="Google Shape;165;p22"/>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6" name="Google Shape;166;p22"/>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7" name="Google Shape;167;p22"/>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68" name="Google Shape;168;p22"/>
          <p:cNvPicPr preferRelativeResize="0"/>
          <p:nvPr/>
        </p:nvPicPr>
        <p:blipFill rotWithShape="1">
          <a:blip r:embed="rId2">
            <a:alphaModFix/>
          </a:blip>
          <a:srcRect/>
          <a:stretch/>
        </p:blipFill>
        <p:spPr>
          <a:xfrm>
            <a:off x="-30929" y="-27000"/>
            <a:ext cx="9205860" cy="691200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1" name="Google Shape;171;p23"/>
          <p:cNvSpPr txBox="1">
            <a:spLocks noGrp="1"/>
          </p:cNvSpPr>
          <p:nvPr>
            <p:ph type="body" idx="1"/>
          </p:nvPr>
        </p:nvSpPr>
        <p:spPr>
          <a:xfrm rot="5400000">
            <a:off x="2396400" y="57875"/>
            <a:ext cx="4351200" cy="78867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2" name="Google Shape;172;p23"/>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3" name="Google Shape;173;p23"/>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4" name="Google Shape;174;p23"/>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75" name="Google Shape;175;p23"/>
          <p:cNvPicPr preferRelativeResize="0"/>
          <p:nvPr/>
        </p:nvPicPr>
        <p:blipFill rotWithShape="1">
          <a:blip r:embed="rId2">
            <a:alphaModFix/>
          </a:blip>
          <a:srcRect/>
          <a:stretch/>
        </p:blipFill>
        <p:spPr>
          <a:xfrm>
            <a:off x="-30929" y="-27000"/>
            <a:ext cx="9205860" cy="69120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176"/>
        <p:cNvGrpSpPr/>
        <p:nvPr/>
      </p:nvGrpSpPr>
      <p:grpSpPr>
        <a:xfrm>
          <a:off x="0" y="0"/>
          <a:ext cx="0" cy="0"/>
          <a:chOff x="0" y="0"/>
          <a:chExt cx="0" cy="0"/>
        </a:xfrm>
      </p:grpSpPr>
      <p:sp>
        <p:nvSpPr>
          <p:cNvPr id="177" name="Google Shape;177;p24"/>
          <p:cNvSpPr txBox="1">
            <a:spLocks noGrp="1"/>
          </p:cNvSpPr>
          <p:nvPr>
            <p:ph type="title"/>
          </p:nvPr>
        </p:nvSpPr>
        <p:spPr>
          <a:xfrm rot="5400000">
            <a:off x="4623600" y="2285275"/>
            <a:ext cx="5811900" cy="19716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8" name="Google Shape;178;p24"/>
          <p:cNvSpPr txBox="1">
            <a:spLocks noGrp="1"/>
          </p:cNvSpPr>
          <p:nvPr>
            <p:ph type="body" idx="1"/>
          </p:nvPr>
        </p:nvSpPr>
        <p:spPr>
          <a:xfrm rot="5400000">
            <a:off x="623025" y="370675"/>
            <a:ext cx="5811900" cy="58008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9" name="Google Shape;179;p24"/>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0" name="Google Shape;180;p24"/>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1" name="Google Shape;181;p24"/>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82" name="Google Shape;182;p24"/>
          <p:cNvPicPr preferRelativeResize="0"/>
          <p:nvPr/>
        </p:nvPicPr>
        <p:blipFill rotWithShape="1">
          <a:blip r:embed="rId2">
            <a:alphaModFix/>
          </a:blip>
          <a:srcRect/>
          <a:stretch/>
        </p:blipFill>
        <p:spPr>
          <a:xfrm>
            <a:off x="-30929" y="-27000"/>
            <a:ext cx="9205860" cy="69120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8" name="Google Shape;28;p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31" name="Google Shape;31;p4"/>
          <p:cNvPicPr preferRelativeResize="0"/>
          <p:nvPr/>
        </p:nvPicPr>
        <p:blipFill rotWithShape="1">
          <a:blip r:embed="rId2">
            <a:alphaModFix/>
          </a:blip>
          <a:srcRect/>
          <a:stretch/>
        </p:blipFill>
        <p:spPr>
          <a:xfrm>
            <a:off x="-30929" y="-27000"/>
            <a:ext cx="9205859" cy="6912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5"/>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39" name="Google Shape;39;p5"/>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40" name="Google Shape;40;p5"/>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6"/>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6"/>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6"/>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50" name="Google Shape;50;p6"/>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51" name="Google Shape;51;p6"/>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57" name="Google Shape;57;p7"/>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58" name="Google Shape;58;p7"/>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59"/>
        <p:cNvGrpSpPr/>
        <p:nvPr/>
      </p:nvGrpSpPr>
      <p:grpSpPr>
        <a:xfrm>
          <a:off x="0" y="0"/>
          <a:ext cx="0" cy="0"/>
          <a:chOff x="0" y="0"/>
          <a:chExt cx="0" cy="0"/>
        </a:xfrm>
      </p:grpSpPr>
      <p:sp>
        <p:nvSpPr>
          <p:cNvPr id="60" name="Google Shape;60;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63" name="Google Shape;63;p8"/>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64" name="Google Shape;64;p8"/>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65"/>
        <p:cNvGrpSpPr/>
        <p:nvPr/>
      </p:nvGrpSpPr>
      <p:grpSpPr>
        <a:xfrm>
          <a:off x="0" y="0"/>
          <a:ext cx="0" cy="0"/>
          <a:chOff x="0" y="0"/>
          <a:chExt cx="0" cy="0"/>
        </a:xfrm>
      </p:grpSpPr>
      <p:sp>
        <p:nvSpPr>
          <p:cNvPr id="66" name="Google Shape;66;p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72" name="Google Shape;72;p9"/>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73" name="Google Shape;73;p9"/>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74"/>
        <p:cNvGrpSpPr/>
        <p:nvPr/>
      </p:nvGrpSpPr>
      <p:grpSpPr>
        <a:xfrm>
          <a:off x="0" y="0"/>
          <a:ext cx="0" cy="0"/>
          <a:chOff x="0" y="0"/>
          <a:chExt cx="0" cy="0"/>
        </a:xfrm>
      </p:grpSpPr>
      <p:sp>
        <p:nvSpPr>
          <p:cNvPr id="75" name="Google Shape;75;p1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0"/>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7" name="Google Shape;77;p1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81" name="Google Shape;81;p10"/>
          <p:cNvPicPr preferRelativeResize="0"/>
          <p:nvPr/>
        </p:nvPicPr>
        <p:blipFill rotWithShape="1">
          <a:blip r:embed="rId2">
            <a:alphaModFix/>
          </a:blip>
          <a:srcRect/>
          <a:stretch/>
        </p:blipFill>
        <p:spPr>
          <a:xfrm>
            <a:off x="-30929" y="-27000"/>
            <a:ext cx="9205859" cy="6912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sp>
        <p:nvSpPr>
          <p:cNvPr id="97" name="Google Shape;97;p13"/>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98" name="Google Shape;98;p13"/>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9" name="Google Shape;99;p13"/>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0" name="Google Shape;100;p13"/>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1" name="Google Shape;101;p13"/>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blog.naver.com/ndb796/221277713538"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blog.naver.com/ndb796/221277745954" TargetMode="Externa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s://blog.naver.com/ndb796/221277745954" TargetMode="External"/><Relationship Id="rId5" Type="http://schemas.openxmlformats.org/officeDocument/2006/relationships/image" Target="../media/image16.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blog.naver.com/ndb796/221277745954" TargetMode="External"/><Relationship Id="rId5" Type="http://schemas.openxmlformats.org/officeDocument/2006/relationships/image" Target="../media/image18.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hyperlink" Target="https://blog.naver.com/ndb796/221277771773"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hyperlink" Target="https://github.com/yyoo79/KTSummer2019" TargetMode="Externa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hyperlink" Target="http://colab.research.google.com" TargetMode="External"/><Relationship Id="rId5" Type="http://schemas.openxmlformats.org/officeDocument/2006/relationships/hyperlink" Target="https://www.google.com/" TargetMode="Externa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blog.naver.com/ndb796/22127771353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blog.naver.com/ndb796/221277713538" TargetMode="Externa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hyperlink" Target="https://www.udemy.com/artificial-intelligence-az/" TargetMode="External"/><Relationship Id="rId5" Type="http://schemas.openxmlformats.org/officeDocument/2006/relationships/image" Target="../media/image3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5"/>
          <p:cNvSpPr txBox="1"/>
          <p:nvPr/>
        </p:nvSpPr>
        <p:spPr>
          <a:xfrm>
            <a:off x="2804525" y="2789030"/>
            <a:ext cx="3534900" cy="1228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3600" b="1">
                <a:solidFill>
                  <a:srgbClr val="2AB9C7"/>
                </a:solidFill>
              </a:rPr>
              <a:t>선형회귀와 Cost</a:t>
            </a:r>
            <a:endParaRPr sz="3600" b="1">
              <a:solidFill>
                <a:srgbClr val="2AB9C7"/>
              </a:solidFill>
            </a:endParaRPr>
          </a:p>
        </p:txBody>
      </p:sp>
      <p:sp>
        <p:nvSpPr>
          <p:cNvPr id="188" name="Google Shape;188;p25"/>
          <p:cNvSpPr txBox="1"/>
          <p:nvPr/>
        </p:nvSpPr>
        <p:spPr>
          <a:xfrm>
            <a:off x="3720348" y="4017227"/>
            <a:ext cx="17034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b="1">
                <a:solidFill>
                  <a:srgbClr val="0C0C0C"/>
                </a:solidFill>
              </a:rPr>
              <a:t>유양규(Rotunda)</a:t>
            </a:r>
            <a:endParaRPr sz="1400" b="1" i="0" u="none" strike="noStrike" cap="none">
              <a:solidFill>
                <a:srgbClr val="0C0C0C"/>
              </a:solidFill>
              <a:latin typeface="Arial"/>
              <a:ea typeface="Arial"/>
              <a:cs typeface="Arial"/>
              <a:sym typeface="Arial"/>
            </a:endParaRPr>
          </a:p>
        </p:txBody>
      </p:sp>
      <p:sp>
        <p:nvSpPr>
          <p:cNvPr id="189" name="Google Shape;189;p25"/>
          <p:cNvSpPr/>
          <p:nvPr/>
        </p:nvSpPr>
        <p:spPr>
          <a:xfrm>
            <a:off x="6305840" y="361155"/>
            <a:ext cx="2536200" cy="2769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ko-KR" sz="1200" b="0" i="0" u="none" strike="noStrike" cap="none">
                <a:solidFill>
                  <a:schemeClr val="lt1"/>
                </a:solidFill>
                <a:latin typeface="Nanum Gothic"/>
                <a:ea typeface="Nanum Gothic"/>
                <a:cs typeface="Nanum Gothic"/>
                <a:sym typeface="Nanum Gothic"/>
              </a:rPr>
              <a:t>한국기술교육대학교 능력개발교육원</a:t>
            </a:r>
            <a:endParaRPr/>
          </a:p>
        </p:txBody>
      </p:sp>
      <p:sp>
        <p:nvSpPr>
          <p:cNvPr id="190" name="Google Shape;190;p25"/>
          <p:cNvSpPr/>
          <p:nvPr/>
        </p:nvSpPr>
        <p:spPr>
          <a:xfrm>
            <a:off x="6052525" y="638150"/>
            <a:ext cx="2789400" cy="338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ko-KR" sz="1600" b="1">
                <a:solidFill>
                  <a:schemeClr val="lt1"/>
                </a:solidFill>
                <a:latin typeface="Nanum Gothic"/>
                <a:ea typeface="Nanum Gothic"/>
                <a:cs typeface="Nanum Gothic"/>
                <a:sym typeface="Nanum Gothic"/>
              </a:rPr>
              <a:t>TensorFlow U1-R</a:t>
            </a:r>
            <a:endParaRPr sz="1600" b="1" i="0" u="none" strike="noStrike" cap="none">
              <a:solidFill>
                <a:schemeClr val="lt1"/>
              </a:solidFill>
              <a:latin typeface="Nanum Gothic"/>
              <a:ea typeface="Nanum Gothic"/>
              <a:cs typeface="Nanum Gothic"/>
              <a:sym typeface="Nanum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6"/>
        <p:cNvGrpSpPr/>
        <p:nvPr/>
      </p:nvGrpSpPr>
      <p:grpSpPr>
        <a:xfrm>
          <a:off x="0" y="0"/>
          <a:ext cx="0" cy="0"/>
          <a:chOff x="0" y="0"/>
          <a:chExt cx="0" cy="0"/>
        </a:xfrm>
      </p:grpSpPr>
      <p:sp>
        <p:nvSpPr>
          <p:cNvPr id="277" name="Google Shape;277;p34"/>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a:t>
            </a:r>
            <a:endParaRPr sz="1800" b="1">
              <a:solidFill>
                <a:schemeClr val="lt1"/>
              </a:solidFill>
            </a:endParaRPr>
          </a:p>
        </p:txBody>
      </p:sp>
      <p:sp>
        <p:nvSpPr>
          <p:cNvPr id="278" name="Google Shape;278;p3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10</a:t>
            </a:fld>
            <a:endParaRPr/>
          </a:p>
        </p:txBody>
      </p:sp>
      <p:pic>
        <p:nvPicPr>
          <p:cNvPr id="279" name="Google Shape;279;p3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80" name="Google Shape;280;p3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sp>
        <p:nvSpPr>
          <p:cNvPr id="281" name="Google Shape;281;p34"/>
          <p:cNvSpPr/>
          <p:nvPr/>
        </p:nvSpPr>
        <p:spPr>
          <a:xfrm>
            <a:off x="676350" y="1393025"/>
            <a:ext cx="7763400" cy="4349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600"/>
              </a:spcBef>
              <a:spcAft>
                <a:spcPts val="0"/>
              </a:spcAft>
              <a:buSzPts val="1100"/>
              <a:buNone/>
            </a:pPr>
            <a:r>
              <a:rPr lang="ko-KR" sz="2400" b="1" dirty="0">
                <a:solidFill>
                  <a:srgbClr val="3F3F3F"/>
                </a:solidFill>
                <a:latin typeface="맑은 고딕" panose="020B0503020000020004" pitchFamily="50" charset="-127"/>
                <a:ea typeface="맑은 고딕" panose="020B0503020000020004" pitchFamily="50" charset="-127"/>
                <a:cs typeface="Roboto"/>
                <a:sym typeface="Roboto"/>
              </a:rPr>
              <a:t>가설</a:t>
            </a:r>
            <a:endParaRPr sz="24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600"/>
              </a:spcBef>
              <a:spcAft>
                <a:spcPts val="0"/>
              </a:spcAft>
              <a:buSzPts val="1100"/>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None/>
            </a:pPr>
            <a:r>
              <a:rPr lang="ko-KR" sz="1800" dirty="0">
                <a:solidFill>
                  <a:srgbClr val="3F3F3F"/>
                </a:solidFill>
                <a:latin typeface="맑은 고딕" panose="020B0503020000020004" pitchFamily="50" charset="-127"/>
                <a:ea typeface="맑은 고딕" panose="020B0503020000020004" pitchFamily="50" charset="-127"/>
                <a:cs typeface="Roboto"/>
                <a:sym typeface="Roboto"/>
              </a:rPr>
              <a:t>방정식을 이용해 직선을 표현 </a:t>
            </a: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ctr" rtl="0">
              <a:lnSpc>
                <a:spcPct val="150000"/>
              </a:lnSpc>
              <a:spcBef>
                <a:spcPts val="0"/>
              </a:spcBef>
              <a:spcAft>
                <a:spcPts val="0"/>
              </a:spcAft>
              <a:buClr>
                <a:schemeClr val="dk1"/>
              </a:buClr>
              <a:buSzPts val="1100"/>
              <a:buFont typeface="Arial"/>
              <a:buNone/>
            </a:pPr>
            <a:r>
              <a:rPr lang="ko-KR" sz="1800" b="1" dirty="0">
                <a:solidFill>
                  <a:srgbClr val="3F3F3F"/>
                </a:solidFill>
                <a:latin typeface="맑은 고딕" panose="020B0503020000020004" pitchFamily="50" charset="-127"/>
                <a:ea typeface="맑은 고딕" panose="020B0503020000020004" pitchFamily="50" charset="-127"/>
                <a:cs typeface="Roboto"/>
                <a:sym typeface="Roboto"/>
              </a:rPr>
              <a:t>H(x) = Wx + b</a:t>
            </a:r>
            <a:endParaRPr sz="1800" b="1"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Clr>
                <a:schemeClr val="dk1"/>
              </a:buClr>
              <a:buSzPts val="1100"/>
              <a:buFont typeface="Arial"/>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Clr>
                <a:schemeClr val="dk1"/>
              </a:buClr>
              <a:buSzPts val="1100"/>
              <a:buFont typeface="Arial"/>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p:txBody>
      </p:sp>
      <p:pic>
        <p:nvPicPr>
          <p:cNvPr id="282" name="Google Shape;282;p34"/>
          <p:cNvPicPr preferRelativeResize="0"/>
          <p:nvPr/>
        </p:nvPicPr>
        <p:blipFill>
          <a:blip r:embed="rId5">
            <a:alphaModFix/>
          </a:blip>
          <a:stretch>
            <a:fillRect/>
          </a:stretch>
        </p:blipFill>
        <p:spPr>
          <a:xfrm>
            <a:off x="2630800" y="3260525"/>
            <a:ext cx="3882400" cy="2557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6"/>
        <p:cNvGrpSpPr/>
        <p:nvPr/>
      </p:nvGrpSpPr>
      <p:grpSpPr>
        <a:xfrm>
          <a:off x="0" y="0"/>
          <a:ext cx="0" cy="0"/>
          <a:chOff x="0" y="0"/>
          <a:chExt cx="0" cy="0"/>
        </a:xfrm>
      </p:grpSpPr>
      <p:sp>
        <p:nvSpPr>
          <p:cNvPr id="287" name="Google Shape;287;p35"/>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a:t>
            </a:r>
            <a:endParaRPr sz="1800" b="1">
              <a:solidFill>
                <a:schemeClr val="lt1"/>
              </a:solidFill>
            </a:endParaRPr>
          </a:p>
        </p:txBody>
      </p:sp>
      <p:sp>
        <p:nvSpPr>
          <p:cNvPr id="288" name="Google Shape;288;p3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11</a:t>
            </a:fld>
            <a:endParaRPr/>
          </a:p>
        </p:txBody>
      </p:sp>
      <p:pic>
        <p:nvPicPr>
          <p:cNvPr id="289" name="Google Shape;289;p3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90" name="Google Shape;290;p3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sp>
        <p:nvSpPr>
          <p:cNvPr id="291" name="Google Shape;291;p35"/>
          <p:cNvSpPr/>
          <p:nvPr/>
        </p:nvSpPr>
        <p:spPr>
          <a:xfrm>
            <a:off x="676350" y="1393025"/>
            <a:ext cx="7763400" cy="1120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600"/>
              </a:spcBef>
              <a:spcAft>
                <a:spcPts val="0"/>
              </a:spcAft>
              <a:buSzPts val="1100"/>
              <a:buNone/>
            </a:pPr>
            <a:r>
              <a:rPr lang="ko-KR" sz="2400" b="1" dirty="0">
                <a:solidFill>
                  <a:srgbClr val="3F3F3F"/>
                </a:solidFill>
                <a:latin typeface="맑은 고딕" panose="020B0503020000020004" pitchFamily="50" charset="-127"/>
                <a:ea typeface="맑은 고딕" panose="020B0503020000020004" pitchFamily="50" charset="-127"/>
                <a:cs typeface="Roboto"/>
                <a:sym typeface="Roboto"/>
              </a:rPr>
              <a:t>과정</a:t>
            </a:r>
            <a:endParaRPr sz="2400"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1600"/>
              </a:spcBef>
              <a:spcAft>
                <a:spcPts val="0"/>
              </a:spcAft>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머신러닝에서 눈에 보이지 않지만, 이러한 과정을 통해서 학습하며, 기울기를 조정</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p:txBody>
      </p:sp>
      <p:pic>
        <p:nvPicPr>
          <p:cNvPr id="292" name="Google Shape;292;p35"/>
          <p:cNvPicPr preferRelativeResize="0"/>
          <p:nvPr/>
        </p:nvPicPr>
        <p:blipFill>
          <a:blip r:embed="rId5">
            <a:alphaModFix/>
          </a:blip>
          <a:stretch>
            <a:fillRect/>
          </a:stretch>
        </p:blipFill>
        <p:spPr>
          <a:xfrm>
            <a:off x="1993050" y="2633425"/>
            <a:ext cx="5157900" cy="3239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6"/>
        <p:cNvGrpSpPr/>
        <p:nvPr/>
      </p:nvGrpSpPr>
      <p:grpSpPr>
        <a:xfrm>
          <a:off x="0" y="0"/>
          <a:ext cx="0" cy="0"/>
          <a:chOff x="0" y="0"/>
          <a:chExt cx="0" cy="0"/>
        </a:xfrm>
      </p:grpSpPr>
      <p:sp>
        <p:nvSpPr>
          <p:cNvPr id="297" name="Google Shape;297;p36"/>
          <p:cNvSpPr/>
          <p:nvPr/>
        </p:nvSpPr>
        <p:spPr>
          <a:xfrm>
            <a:off x="3985125" y="2473925"/>
            <a:ext cx="4794600" cy="841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ko-KR" sz="3200" b="1">
                <a:solidFill>
                  <a:srgbClr val="2AB9C7"/>
                </a:solidFill>
              </a:rPr>
              <a:t>선형회귀 Cost</a:t>
            </a:r>
            <a:endParaRPr sz="3200" b="1">
              <a:solidFill>
                <a:srgbClr val="2AB9C7"/>
              </a:solidFill>
            </a:endParaRPr>
          </a:p>
        </p:txBody>
      </p:sp>
      <p:sp>
        <p:nvSpPr>
          <p:cNvPr id="298" name="Google Shape;298;p36"/>
          <p:cNvSpPr/>
          <p:nvPr/>
        </p:nvSpPr>
        <p:spPr>
          <a:xfrm>
            <a:off x="451625" y="466725"/>
            <a:ext cx="1550700" cy="57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200">
                <a:solidFill>
                  <a:schemeClr val="lt1"/>
                </a:solidFill>
              </a:rPr>
              <a:t>TensorFlow U1-R</a:t>
            </a:r>
            <a:endParaRPr sz="1200">
              <a:solidFill>
                <a:schemeClr val="lt1"/>
              </a:solidFill>
            </a:endParaRPr>
          </a:p>
          <a:p>
            <a:pPr marL="0" marR="0" lvl="0" indent="0" algn="l" rtl="0">
              <a:spcBef>
                <a:spcPts val="0"/>
              </a:spcBef>
              <a:spcAft>
                <a:spcPts val="0"/>
              </a:spcAft>
              <a:buClr>
                <a:srgbClr val="000000"/>
              </a:buClr>
              <a:buFont typeface="Arial"/>
              <a:buNone/>
            </a:pPr>
            <a:r>
              <a:rPr lang="ko-KR" sz="1200">
                <a:solidFill>
                  <a:schemeClr val="lt1"/>
                </a:solidFill>
              </a:rPr>
              <a:t>텐서플로우 U1-R</a:t>
            </a:r>
            <a:endParaRPr sz="1200">
              <a:solidFill>
                <a:schemeClr val="lt1"/>
              </a:solidFill>
            </a:endParaRPr>
          </a:p>
        </p:txBody>
      </p:sp>
      <p:sp>
        <p:nvSpPr>
          <p:cNvPr id="299" name="Google Shape;299;p36"/>
          <p:cNvSpPr/>
          <p:nvPr/>
        </p:nvSpPr>
        <p:spPr>
          <a:xfrm>
            <a:off x="2852363" y="2346204"/>
            <a:ext cx="12105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600" b="1">
                <a:solidFill>
                  <a:srgbClr val="2AB9C7"/>
                </a:solidFill>
                <a:latin typeface="Arial"/>
                <a:ea typeface="Arial"/>
                <a:cs typeface="Arial"/>
                <a:sym typeface="Arial"/>
              </a:rPr>
              <a:t>0</a:t>
            </a:r>
            <a:r>
              <a:rPr lang="ko-KR" sz="6600" b="1">
                <a:solidFill>
                  <a:srgbClr val="2AB9C7"/>
                </a:solidFill>
              </a:rPr>
              <a:t>2</a:t>
            </a:r>
            <a:endParaRPr sz="6600" b="1">
              <a:solidFill>
                <a:srgbClr val="2AB9C7"/>
              </a:solidFill>
              <a:latin typeface="Arial"/>
              <a:ea typeface="Arial"/>
              <a:cs typeface="Arial"/>
              <a:sym typeface="Arial"/>
            </a:endParaRPr>
          </a:p>
        </p:txBody>
      </p:sp>
      <p:sp>
        <p:nvSpPr>
          <p:cNvPr id="300" name="Google Shape;300;p36"/>
          <p:cNvSpPr txBox="1"/>
          <p:nvPr/>
        </p:nvSpPr>
        <p:spPr>
          <a:xfrm>
            <a:off x="5503825" y="5373725"/>
            <a:ext cx="3456000" cy="3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4"/>
              </a:rPr>
              <a:t>https://blog.naver.com/ndb796/221277713538</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4"/>
        <p:cNvGrpSpPr/>
        <p:nvPr/>
      </p:nvGrpSpPr>
      <p:grpSpPr>
        <a:xfrm>
          <a:off x="0" y="0"/>
          <a:ext cx="0" cy="0"/>
          <a:chOff x="0" y="0"/>
          <a:chExt cx="0" cy="0"/>
        </a:xfrm>
      </p:grpSpPr>
      <p:sp>
        <p:nvSpPr>
          <p:cNvPr id="305" name="Google Shape;305;p37"/>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 Cost</a:t>
            </a:r>
            <a:endParaRPr sz="1800" b="1">
              <a:solidFill>
                <a:schemeClr val="lt1"/>
              </a:solidFill>
            </a:endParaRPr>
          </a:p>
        </p:txBody>
      </p:sp>
      <p:sp>
        <p:nvSpPr>
          <p:cNvPr id="306" name="Google Shape;306;p3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13</a:t>
            </a:fld>
            <a:endParaRPr/>
          </a:p>
        </p:txBody>
      </p:sp>
      <p:pic>
        <p:nvPicPr>
          <p:cNvPr id="307" name="Google Shape;307;p3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08" name="Google Shape;308;p3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309" name="Google Shape;309;p37"/>
          <p:cNvSpPr/>
          <p:nvPr/>
        </p:nvSpPr>
        <p:spPr>
          <a:xfrm>
            <a:off x="676350" y="1594625"/>
            <a:ext cx="7838100" cy="3695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600"/>
              </a:spcBef>
              <a:spcAft>
                <a:spcPts val="0"/>
              </a:spcAft>
              <a:buSzPts val="1100"/>
              <a:buNone/>
            </a:pPr>
            <a:r>
              <a:rPr lang="ko-KR" sz="2400" b="1" dirty="0">
                <a:solidFill>
                  <a:srgbClr val="3F3F3F"/>
                </a:solidFill>
                <a:latin typeface="맑은 고딕" panose="020B0503020000020004" pitchFamily="50" charset="-127"/>
                <a:ea typeface="맑은 고딕" panose="020B0503020000020004" pitchFamily="50" charset="-127"/>
                <a:cs typeface="Roboto"/>
                <a:sym typeface="Roboto"/>
              </a:rPr>
              <a:t>선형 회귀 비용(Cost)</a:t>
            </a:r>
            <a:endParaRPr sz="24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600"/>
              </a:spcBef>
              <a:spcAft>
                <a:spcPts val="0"/>
              </a:spcAft>
              <a:buSzPts val="1100"/>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marR="0" lvl="0" indent="-342900" algn="l" rtl="0">
              <a:lnSpc>
                <a:spcPct val="150000"/>
              </a:lnSpc>
              <a:spcBef>
                <a:spcPts val="0"/>
              </a:spcBef>
              <a:spcAft>
                <a:spcPts val="0"/>
              </a:spcAft>
              <a:buClr>
                <a:srgbClr val="3F3F3F"/>
              </a:buClr>
              <a:buSzPts val="1800"/>
              <a:buFont typeface="Roboto"/>
              <a:buChar char="●"/>
            </a:pPr>
            <a:r>
              <a:rPr lang="ko-KR" sz="1800" dirty="0">
                <a:solidFill>
                  <a:srgbClr val="3F3F3F"/>
                </a:solidFill>
                <a:latin typeface="맑은 고딕" panose="020B0503020000020004" pitchFamily="50" charset="-127"/>
                <a:ea typeface="맑은 고딕" panose="020B0503020000020004" pitchFamily="50" charset="-127"/>
                <a:cs typeface="Roboto"/>
                <a:sym typeface="Roboto"/>
              </a:rPr>
              <a:t>가설이 얼마나 정확한 지 판단하는 기준</a:t>
            </a: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marR="0" lvl="0" indent="-342900" algn="l" rtl="0">
              <a:lnSpc>
                <a:spcPct val="150000"/>
              </a:lnSpc>
              <a:spcBef>
                <a:spcPts val="0"/>
              </a:spcBef>
              <a:spcAft>
                <a:spcPts val="0"/>
              </a:spcAft>
              <a:buClr>
                <a:srgbClr val="3F3F3F"/>
              </a:buClr>
              <a:buSzPts val="1800"/>
              <a:buFont typeface="Roboto"/>
              <a:buChar char="●"/>
            </a:pPr>
            <a:r>
              <a:rPr lang="ko-KR" sz="1800" dirty="0">
                <a:solidFill>
                  <a:srgbClr val="3F3F3F"/>
                </a:solidFill>
                <a:latin typeface="맑은 고딕" panose="020B0503020000020004" pitchFamily="50" charset="-127"/>
                <a:ea typeface="맑은 고딕" panose="020B0503020000020004" pitchFamily="50" charset="-127"/>
                <a:cs typeface="Roboto"/>
                <a:sym typeface="Roboto"/>
              </a:rPr>
              <a:t>비용은 알고리즘 분야에서 굉장히 중요한 개념</a:t>
            </a: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marR="0" lvl="0" indent="-342900" algn="l" rtl="0">
              <a:lnSpc>
                <a:spcPct val="150000"/>
              </a:lnSpc>
              <a:spcBef>
                <a:spcPts val="0"/>
              </a:spcBef>
              <a:spcAft>
                <a:spcPts val="0"/>
              </a:spcAft>
              <a:buClr>
                <a:srgbClr val="3F3F3F"/>
              </a:buClr>
              <a:buSzPts val="1800"/>
              <a:buFont typeface="Roboto"/>
              <a:buChar char="●"/>
            </a:pPr>
            <a:r>
              <a:rPr lang="ko-KR" sz="1800" dirty="0">
                <a:solidFill>
                  <a:srgbClr val="3F3F3F"/>
                </a:solidFill>
                <a:latin typeface="맑은 고딕" panose="020B0503020000020004" pitchFamily="50" charset="-127"/>
                <a:ea typeface="맑은 고딕" panose="020B0503020000020004" pitchFamily="50" charset="-127"/>
                <a:cs typeface="Roboto"/>
                <a:sym typeface="Roboto"/>
              </a:rPr>
              <a:t>해당 직선이 얼마나 '정확한' 데이터인지 판단하기 위해선 비용을 계산</a:t>
            </a: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310" name="Google Shape;310;p37"/>
          <p:cNvSpPr txBox="1"/>
          <p:nvPr/>
        </p:nvSpPr>
        <p:spPr>
          <a:xfrm>
            <a:off x="676350" y="5735250"/>
            <a:ext cx="3456000" cy="3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5"/>
              </a:rPr>
              <a:t>https://blog.naver.com/ndb796/221277745954</a:t>
            </a:r>
            <a:r>
              <a:rPr lang="ko-KR" sz="1000"/>
              <a:t> </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4"/>
        <p:cNvGrpSpPr/>
        <p:nvPr/>
      </p:nvGrpSpPr>
      <p:grpSpPr>
        <a:xfrm>
          <a:off x="0" y="0"/>
          <a:ext cx="0" cy="0"/>
          <a:chOff x="0" y="0"/>
          <a:chExt cx="0" cy="0"/>
        </a:xfrm>
      </p:grpSpPr>
      <p:sp>
        <p:nvSpPr>
          <p:cNvPr id="315" name="Google Shape;315;p3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14</a:t>
            </a:fld>
            <a:endParaRPr/>
          </a:p>
        </p:txBody>
      </p:sp>
      <p:pic>
        <p:nvPicPr>
          <p:cNvPr id="316" name="Google Shape;316;p3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17" name="Google Shape;317;p3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318" name="Google Shape;318;p38"/>
          <p:cNvSpPr/>
          <p:nvPr/>
        </p:nvSpPr>
        <p:spPr>
          <a:xfrm>
            <a:off x="676350" y="1594625"/>
            <a:ext cx="3409800" cy="369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600"/>
              </a:spcBef>
              <a:spcAft>
                <a:spcPts val="0"/>
              </a:spcAft>
              <a:buSzPts val="1100"/>
              <a:buNone/>
            </a:pPr>
            <a:r>
              <a:rPr lang="ko-KR" sz="2400" b="1" dirty="0">
                <a:solidFill>
                  <a:srgbClr val="3F3F3F"/>
                </a:solidFill>
                <a:latin typeface="맑은 고딕" panose="020B0503020000020004" pitchFamily="50" charset="-127"/>
                <a:ea typeface="맑은 고딕" panose="020B0503020000020004" pitchFamily="50" charset="-127"/>
                <a:cs typeface="Roboto"/>
                <a:sym typeface="Roboto"/>
              </a:rPr>
              <a:t>선형 회귀 비용(Cost)</a:t>
            </a:r>
            <a:endParaRPr sz="24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600"/>
              </a:spcBef>
              <a:spcAft>
                <a:spcPts val="0"/>
              </a:spcAft>
              <a:buSzPts val="1100"/>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r>
              <a:rPr lang="ko-KR" sz="1800" dirty="0">
                <a:solidFill>
                  <a:srgbClr val="3F3F3F"/>
                </a:solidFill>
                <a:latin typeface="맑은 고딕" panose="020B0503020000020004" pitchFamily="50" charset="-127"/>
                <a:ea typeface="맑은 고딕" panose="020B0503020000020004" pitchFamily="50" charset="-127"/>
                <a:cs typeface="Roboto"/>
                <a:sym typeface="Roboto"/>
              </a:rPr>
              <a:t>각 데이터에 아래의 직선을 그렸다고 가정</a:t>
            </a: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p:txBody>
      </p:sp>
      <p:pic>
        <p:nvPicPr>
          <p:cNvPr id="319" name="Google Shape;319;p38"/>
          <p:cNvPicPr preferRelativeResize="0"/>
          <p:nvPr/>
        </p:nvPicPr>
        <p:blipFill>
          <a:blip r:embed="rId5">
            <a:alphaModFix/>
          </a:blip>
          <a:stretch>
            <a:fillRect/>
          </a:stretch>
        </p:blipFill>
        <p:spPr>
          <a:xfrm>
            <a:off x="4253825" y="1884813"/>
            <a:ext cx="4340071" cy="3114733"/>
          </a:xfrm>
          <a:prstGeom prst="rect">
            <a:avLst/>
          </a:prstGeom>
          <a:noFill/>
          <a:ln>
            <a:noFill/>
          </a:ln>
        </p:spPr>
      </p:pic>
      <p:sp>
        <p:nvSpPr>
          <p:cNvPr id="320" name="Google Shape;320;p38"/>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 Cost</a:t>
            </a:r>
            <a:endParaRPr sz="1800" b="1">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4"/>
        <p:cNvGrpSpPr/>
        <p:nvPr/>
      </p:nvGrpSpPr>
      <p:grpSpPr>
        <a:xfrm>
          <a:off x="0" y="0"/>
          <a:ext cx="0" cy="0"/>
          <a:chOff x="0" y="0"/>
          <a:chExt cx="0" cy="0"/>
        </a:xfrm>
      </p:grpSpPr>
      <p:sp>
        <p:nvSpPr>
          <p:cNvPr id="325" name="Google Shape;325;p3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15</a:t>
            </a:fld>
            <a:endParaRPr/>
          </a:p>
        </p:txBody>
      </p:sp>
      <p:pic>
        <p:nvPicPr>
          <p:cNvPr id="326" name="Google Shape;326;p3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27" name="Google Shape;327;p3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328" name="Google Shape;328;p39"/>
          <p:cNvSpPr/>
          <p:nvPr/>
        </p:nvSpPr>
        <p:spPr>
          <a:xfrm>
            <a:off x="676350" y="1594625"/>
            <a:ext cx="3409800" cy="369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600"/>
              </a:spcBef>
              <a:spcAft>
                <a:spcPts val="0"/>
              </a:spcAft>
              <a:buSzPts val="1100"/>
              <a:buNone/>
            </a:pPr>
            <a:r>
              <a:rPr lang="ko-KR" sz="2400" b="1" dirty="0">
                <a:solidFill>
                  <a:srgbClr val="3F3F3F"/>
                </a:solidFill>
                <a:latin typeface="맑은 고딕" panose="020B0503020000020004" pitchFamily="50" charset="-127"/>
                <a:ea typeface="맑은 고딕" panose="020B0503020000020004" pitchFamily="50" charset="-127"/>
                <a:cs typeface="Roboto"/>
                <a:sym typeface="Roboto"/>
              </a:rPr>
              <a:t>선형 회귀 비용(Cost)</a:t>
            </a:r>
            <a:endParaRPr sz="24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600"/>
              </a:spcBef>
              <a:spcAft>
                <a:spcPts val="0"/>
              </a:spcAft>
              <a:buSzPts val="1100"/>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r>
              <a:rPr lang="ko-KR" sz="1600" dirty="0">
                <a:solidFill>
                  <a:srgbClr val="3F3F3F"/>
                </a:solidFill>
                <a:latin typeface="맑은 고딕" panose="020B0503020000020004" pitchFamily="50" charset="-127"/>
                <a:ea typeface="맑은 고딕" panose="020B0503020000020004" pitchFamily="50" charset="-127"/>
                <a:cs typeface="Roboto"/>
                <a:sym typeface="Roboto"/>
              </a:rPr>
              <a:t>비용을 계산할 때는 '데이터와 직선과의 거리'를 구해서 계산</a:t>
            </a:r>
            <a:endParaRPr sz="16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endParaRPr sz="16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r>
              <a:rPr lang="ko-KR" sz="1600" dirty="0">
                <a:solidFill>
                  <a:srgbClr val="3F3F3F"/>
                </a:solidFill>
                <a:latin typeface="맑은 고딕" panose="020B0503020000020004" pitchFamily="50" charset="-127"/>
                <a:ea typeface="맑은 고딕" panose="020B0503020000020004" pitchFamily="50" charset="-127"/>
                <a:cs typeface="Roboto"/>
                <a:sym typeface="Roboto"/>
              </a:rPr>
              <a:t>예측 값과 실제 값의 차이점이 각 점에 대한 비용</a:t>
            </a: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p:txBody>
      </p:sp>
      <p:pic>
        <p:nvPicPr>
          <p:cNvPr id="329" name="Google Shape;329;p39"/>
          <p:cNvPicPr preferRelativeResize="0"/>
          <p:nvPr/>
        </p:nvPicPr>
        <p:blipFill>
          <a:blip r:embed="rId5">
            <a:alphaModFix/>
          </a:blip>
          <a:stretch>
            <a:fillRect/>
          </a:stretch>
        </p:blipFill>
        <p:spPr>
          <a:xfrm>
            <a:off x="4253825" y="1884825"/>
            <a:ext cx="4322151" cy="3073700"/>
          </a:xfrm>
          <a:prstGeom prst="rect">
            <a:avLst/>
          </a:prstGeom>
          <a:noFill/>
          <a:ln>
            <a:noFill/>
          </a:ln>
        </p:spPr>
      </p:pic>
      <p:sp>
        <p:nvSpPr>
          <p:cNvPr id="330" name="Google Shape;330;p39"/>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 Cost</a:t>
            </a:r>
            <a:endParaRPr sz="1800" b="1">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4"/>
        <p:cNvGrpSpPr/>
        <p:nvPr/>
      </p:nvGrpSpPr>
      <p:grpSpPr>
        <a:xfrm>
          <a:off x="0" y="0"/>
          <a:ext cx="0" cy="0"/>
          <a:chOff x="0" y="0"/>
          <a:chExt cx="0" cy="0"/>
        </a:xfrm>
      </p:grpSpPr>
      <p:sp>
        <p:nvSpPr>
          <p:cNvPr id="335" name="Google Shape;335;p4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16</a:t>
            </a:fld>
            <a:endParaRPr/>
          </a:p>
        </p:txBody>
      </p:sp>
      <p:pic>
        <p:nvPicPr>
          <p:cNvPr id="336" name="Google Shape;336;p4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37" name="Google Shape;337;p4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338" name="Google Shape;338;p40"/>
          <p:cNvSpPr/>
          <p:nvPr/>
        </p:nvSpPr>
        <p:spPr>
          <a:xfrm>
            <a:off x="676350" y="1594625"/>
            <a:ext cx="7805100" cy="4026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600"/>
              </a:spcBef>
              <a:spcAft>
                <a:spcPts val="0"/>
              </a:spcAft>
              <a:buSzPts val="1100"/>
              <a:buNone/>
            </a:pPr>
            <a:r>
              <a:rPr lang="ko-KR" sz="2400" b="1" dirty="0">
                <a:solidFill>
                  <a:srgbClr val="3F3F3F"/>
                </a:solidFill>
                <a:latin typeface="맑은 고딕" panose="020B0503020000020004" pitchFamily="50" charset="-127"/>
                <a:ea typeface="맑은 고딕" panose="020B0503020000020004" pitchFamily="50" charset="-127"/>
                <a:cs typeface="Roboto"/>
                <a:sym typeface="Roboto"/>
              </a:rPr>
              <a:t>선형 회귀 비용(Cost)</a:t>
            </a:r>
            <a:endParaRPr sz="24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600"/>
              </a:spcBef>
              <a:spcAft>
                <a:spcPts val="0"/>
              </a:spcAft>
              <a:buSzPts val="1100"/>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r>
              <a:rPr lang="ko-KR" sz="1800" b="1" dirty="0">
                <a:solidFill>
                  <a:srgbClr val="0000FF"/>
                </a:solidFill>
                <a:latin typeface="맑은 고딕" panose="020B0503020000020004" pitchFamily="50" charset="-127"/>
                <a:ea typeface="맑은 고딕" panose="020B0503020000020004" pitchFamily="50" charset="-127"/>
                <a:cs typeface="Roboto"/>
                <a:sym typeface="Roboto"/>
              </a:rPr>
              <a:t>전체 Cost = (예측 값 - 실제 값)</a:t>
            </a:r>
            <a:r>
              <a:rPr lang="ko-KR" sz="1800" b="1" baseline="30000" dirty="0">
                <a:solidFill>
                  <a:srgbClr val="0000FF"/>
                </a:solidFill>
                <a:latin typeface="맑은 고딕" panose="020B0503020000020004" pitchFamily="50" charset="-127"/>
                <a:ea typeface="맑은 고딕" panose="020B0503020000020004" pitchFamily="50" charset="-127"/>
                <a:cs typeface="Roboto"/>
                <a:sym typeface="Roboto"/>
              </a:rPr>
              <a:t>2</a:t>
            </a:r>
            <a:r>
              <a:rPr lang="ko-KR" sz="1800" b="1" dirty="0">
                <a:solidFill>
                  <a:srgbClr val="0000FF"/>
                </a:solidFill>
                <a:latin typeface="맑은 고딕" panose="020B0503020000020004" pitchFamily="50" charset="-127"/>
                <a:ea typeface="맑은 고딕" panose="020B0503020000020004" pitchFamily="50" charset="-127"/>
                <a:cs typeface="Roboto"/>
                <a:sym typeface="Roboto"/>
              </a:rPr>
              <a:t> 의 평균</a:t>
            </a:r>
            <a:endParaRPr sz="1800" b="1" dirty="0">
              <a:solidFill>
                <a:srgbClr val="0000F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endParaRPr sz="1600"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30200" algn="l" rtl="0">
              <a:lnSpc>
                <a:spcPct val="150000"/>
              </a:lnSpc>
              <a:spcBef>
                <a:spcPts val="0"/>
              </a:spcBef>
              <a:spcAft>
                <a:spcPts val="0"/>
              </a:spcAft>
              <a:buClr>
                <a:srgbClr val="3F3F3F"/>
              </a:buClr>
              <a:buSzPts val="1600"/>
              <a:buFont typeface="Roboto"/>
              <a:buChar char="●"/>
            </a:pPr>
            <a:r>
              <a:rPr lang="ko-KR" sz="1600" dirty="0">
                <a:solidFill>
                  <a:srgbClr val="3F3F3F"/>
                </a:solidFill>
                <a:latin typeface="맑은 고딕" panose="020B0503020000020004" pitchFamily="50" charset="-127"/>
                <a:ea typeface="맑은 고딕" panose="020B0503020000020004" pitchFamily="50" charset="-127"/>
                <a:cs typeface="Roboto"/>
                <a:sym typeface="Roboto"/>
              </a:rPr>
              <a:t>H(x) = Wx + b에서, 현재의 W, b값과 데이터를 이용하면 비용함수를 구함</a:t>
            </a:r>
            <a:endParaRPr sz="1600"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30200" algn="l" rtl="0">
              <a:lnSpc>
                <a:spcPct val="150000"/>
              </a:lnSpc>
              <a:spcBef>
                <a:spcPts val="0"/>
              </a:spcBef>
              <a:spcAft>
                <a:spcPts val="0"/>
              </a:spcAft>
              <a:buClr>
                <a:srgbClr val="3F3F3F"/>
              </a:buClr>
              <a:buSzPts val="1600"/>
              <a:buFont typeface="Roboto"/>
              <a:buChar char="●"/>
            </a:pPr>
            <a:r>
              <a:rPr lang="ko-KR" sz="1600" dirty="0">
                <a:solidFill>
                  <a:srgbClr val="3F3F3F"/>
                </a:solidFill>
                <a:latin typeface="맑은 고딕" panose="020B0503020000020004" pitchFamily="50" charset="-127"/>
                <a:ea typeface="맑은 고딕" panose="020B0503020000020004" pitchFamily="50" charset="-127"/>
                <a:cs typeface="Roboto"/>
                <a:sym typeface="Roboto"/>
              </a:rPr>
              <a:t>비용 함수로 구한 비용이 적을수록 좋음</a:t>
            </a:r>
            <a:endParaRPr sz="16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endParaRPr sz="16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endParaRPr sz="16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p:txBody>
      </p:sp>
      <p:pic>
        <p:nvPicPr>
          <p:cNvPr id="339" name="Google Shape;339;p40"/>
          <p:cNvPicPr preferRelativeResize="0"/>
          <p:nvPr/>
        </p:nvPicPr>
        <p:blipFill>
          <a:blip r:embed="rId5">
            <a:alphaModFix/>
          </a:blip>
          <a:stretch>
            <a:fillRect/>
          </a:stretch>
        </p:blipFill>
        <p:spPr>
          <a:xfrm>
            <a:off x="2673900" y="4194425"/>
            <a:ext cx="3810000" cy="895350"/>
          </a:xfrm>
          <a:prstGeom prst="rect">
            <a:avLst/>
          </a:prstGeom>
          <a:noFill/>
          <a:ln w="9525" cap="flat" cmpd="sng">
            <a:solidFill>
              <a:schemeClr val="dk2"/>
            </a:solidFill>
            <a:prstDash val="solid"/>
            <a:round/>
            <a:headEnd type="none" w="sm" len="sm"/>
            <a:tailEnd type="none" w="sm" len="sm"/>
          </a:ln>
        </p:spPr>
      </p:pic>
      <p:sp>
        <p:nvSpPr>
          <p:cNvPr id="340" name="Google Shape;340;p40"/>
          <p:cNvSpPr txBox="1"/>
          <p:nvPr/>
        </p:nvSpPr>
        <p:spPr>
          <a:xfrm>
            <a:off x="676350" y="5735250"/>
            <a:ext cx="3456000" cy="3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6"/>
              </a:rPr>
              <a:t>https://blog.naver.com/ndb796/221277745954</a:t>
            </a:r>
            <a:r>
              <a:rPr lang="ko-KR" sz="1000"/>
              <a:t> </a:t>
            </a:r>
            <a:endParaRPr sz="1000"/>
          </a:p>
        </p:txBody>
      </p:sp>
      <p:sp>
        <p:nvSpPr>
          <p:cNvPr id="341" name="Google Shape;341;p40"/>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 Cost</a:t>
            </a:r>
            <a:endParaRPr sz="1800" b="1">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5"/>
        <p:cNvGrpSpPr/>
        <p:nvPr/>
      </p:nvGrpSpPr>
      <p:grpSpPr>
        <a:xfrm>
          <a:off x="0" y="0"/>
          <a:ext cx="0" cy="0"/>
          <a:chOff x="0" y="0"/>
          <a:chExt cx="0" cy="0"/>
        </a:xfrm>
      </p:grpSpPr>
      <p:sp>
        <p:nvSpPr>
          <p:cNvPr id="346" name="Google Shape;346;p4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17</a:t>
            </a:fld>
            <a:endParaRPr/>
          </a:p>
        </p:txBody>
      </p:sp>
      <p:pic>
        <p:nvPicPr>
          <p:cNvPr id="347" name="Google Shape;347;p4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48" name="Google Shape;348;p4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349" name="Google Shape;349;p41"/>
          <p:cNvSpPr/>
          <p:nvPr/>
        </p:nvSpPr>
        <p:spPr>
          <a:xfrm>
            <a:off x="676350" y="1594625"/>
            <a:ext cx="7805100" cy="4026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600"/>
              </a:spcBef>
              <a:spcAft>
                <a:spcPts val="0"/>
              </a:spcAft>
              <a:buSzPts val="1100"/>
              <a:buNone/>
            </a:pPr>
            <a:r>
              <a:rPr lang="ko-KR" sz="2400" b="1" dirty="0">
                <a:solidFill>
                  <a:srgbClr val="3F3F3F"/>
                </a:solidFill>
                <a:latin typeface="맑은 고딕" panose="020B0503020000020004" pitchFamily="50" charset="-127"/>
                <a:ea typeface="맑은 고딕" panose="020B0503020000020004" pitchFamily="50" charset="-127"/>
                <a:cs typeface="Roboto"/>
                <a:sym typeface="Roboto"/>
              </a:rPr>
              <a:t>선형 회귀 비용(Cost)</a:t>
            </a:r>
            <a:endParaRPr sz="24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600"/>
              </a:spcBef>
              <a:spcAft>
                <a:spcPts val="0"/>
              </a:spcAft>
              <a:buSzPts val="1100"/>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SzPts val="1100"/>
              <a:buNone/>
            </a:pPr>
            <a:r>
              <a:rPr lang="ko-KR" sz="1800" dirty="0">
                <a:solidFill>
                  <a:srgbClr val="3F3F3F"/>
                </a:solidFill>
                <a:latin typeface="맑은 고딕" panose="020B0503020000020004" pitchFamily="50" charset="-127"/>
                <a:ea typeface="맑은 고딕" panose="020B0503020000020004" pitchFamily="50" charset="-127"/>
                <a:cs typeface="Roboto"/>
                <a:sym typeface="Roboto"/>
              </a:rPr>
              <a:t>인공신경망에서 (TensorFlow)</a:t>
            </a: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SzPts val="1100"/>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ctr" rtl="0">
              <a:lnSpc>
                <a:spcPct val="150000"/>
              </a:lnSpc>
              <a:spcBef>
                <a:spcPts val="0"/>
              </a:spcBef>
              <a:spcAft>
                <a:spcPts val="0"/>
              </a:spcAft>
              <a:buNone/>
            </a:pPr>
            <a:r>
              <a:rPr lang="ko-KR" sz="3600" b="1" dirty="0">
                <a:solidFill>
                  <a:srgbClr val="0000FF"/>
                </a:solidFill>
                <a:latin typeface="맑은 고딕" panose="020B0503020000020004" pitchFamily="50" charset="-127"/>
                <a:ea typeface="맑은 고딕" panose="020B0503020000020004" pitchFamily="50" charset="-127"/>
                <a:cs typeface="Roboto"/>
                <a:sym typeface="Roboto"/>
              </a:rPr>
              <a:t>Cost function = Loss function</a:t>
            </a:r>
            <a:endParaRPr sz="3600" b="1" dirty="0">
              <a:solidFill>
                <a:srgbClr val="0000F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None/>
            </a:pPr>
            <a:endParaRPr sz="16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350" name="Google Shape;350;p41"/>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 Cost</a:t>
            </a:r>
            <a:endParaRPr sz="1800" b="1">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4"/>
        <p:cNvGrpSpPr/>
        <p:nvPr/>
      </p:nvGrpSpPr>
      <p:grpSpPr>
        <a:xfrm>
          <a:off x="0" y="0"/>
          <a:ext cx="0" cy="0"/>
          <a:chOff x="0" y="0"/>
          <a:chExt cx="0" cy="0"/>
        </a:xfrm>
      </p:grpSpPr>
      <p:sp>
        <p:nvSpPr>
          <p:cNvPr id="355" name="Google Shape;355;p4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18</a:t>
            </a:fld>
            <a:endParaRPr/>
          </a:p>
        </p:txBody>
      </p:sp>
      <p:pic>
        <p:nvPicPr>
          <p:cNvPr id="356" name="Google Shape;356;p4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57" name="Google Shape;357;p4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358" name="Google Shape;358;p42"/>
          <p:cNvSpPr/>
          <p:nvPr/>
        </p:nvSpPr>
        <p:spPr>
          <a:xfrm>
            <a:off x="676350" y="1594625"/>
            <a:ext cx="7805100" cy="4026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600"/>
              </a:spcBef>
              <a:spcAft>
                <a:spcPts val="0"/>
              </a:spcAft>
              <a:buSzPts val="1100"/>
              <a:buNone/>
            </a:pPr>
            <a:r>
              <a:rPr lang="ko-KR" sz="2400" b="1" dirty="0">
                <a:solidFill>
                  <a:srgbClr val="3F3F3F"/>
                </a:solidFill>
                <a:latin typeface="맑은 고딕" panose="020B0503020000020004" pitchFamily="50" charset="-127"/>
                <a:ea typeface="맑은 고딕" panose="020B0503020000020004" pitchFamily="50" charset="-127"/>
                <a:cs typeface="Roboto"/>
                <a:sym typeface="Roboto"/>
              </a:rPr>
              <a:t>경사 하강(Gradient Descent)</a:t>
            </a:r>
            <a:endParaRPr sz="24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600"/>
              </a:spcBef>
              <a:spcAft>
                <a:spcPts val="0"/>
              </a:spcAft>
              <a:buSzPts val="1100"/>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r>
              <a:rPr lang="ko-KR" sz="1800" b="1" dirty="0">
                <a:solidFill>
                  <a:srgbClr val="0000FF"/>
                </a:solidFill>
                <a:latin typeface="맑은 고딕" panose="020B0503020000020004" pitchFamily="50" charset="-127"/>
                <a:ea typeface="맑은 고딕" panose="020B0503020000020004" pitchFamily="50" charset="-127"/>
                <a:cs typeface="Roboto"/>
                <a:sym typeface="Roboto"/>
              </a:rPr>
              <a:t>*Gradient Descent*</a:t>
            </a:r>
            <a:endParaRPr sz="1800" b="1" dirty="0">
              <a:solidFill>
                <a:srgbClr val="0000F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endParaRPr sz="1600"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30200" algn="l" rtl="0">
              <a:lnSpc>
                <a:spcPct val="150000"/>
              </a:lnSpc>
              <a:spcBef>
                <a:spcPts val="0"/>
              </a:spcBef>
              <a:spcAft>
                <a:spcPts val="0"/>
              </a:spcAft>
              <a:buClr>
                <a:srgbClr val="3F3F3F"/>
              </a:buClr>
              <a:buSzPts val="1600"/>
              <a:buFont typeface="Roboto"/>
              <a:buChar char="●"/>
            </a:pPr>
            <a:r>
              <a:rPr lang="ko-KR" sz="1600" dirty="0">
                <a:solidFill>
                  <a:srgbClr val="3F3F3F"/>
                </a:solidFill>
                <a:latin typeface="맑은 고딕" panose="020B0503020000020004" pitchFamily="50" charset="-127"/>
                <a:ea typeface="맑은 고딕" panose="020B0503020000020004" pitchFamily="50" charset="-127"/>
                <a:cs typeface="Roboto"/>
                <a:sym typeface="Roboto"/>
              </a:rPr>
              <a:t>H(x) = Wx + b을 간단히 H(x) = Wx로 바꿀때</a:t>
            </a:r>
            <a:endParaRPr sz="1600"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0" algn="l" rtl="0">
              <a:lnSpc>
                <a:spcPct val="150000"/>
              </a:lnSpc>
              <a:spcBef>
                <a:spcPts val="0"/>
              </a:spcBef>
              <a:spcAft>
                <a:spcPts val="0"/>
              </a:spcAft>
              <a:buNone/>
            </a:pPr>
            <a:endParaRPr sz="1600"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30200" algn="l" rtl="0">
              <a:lnSpc>
                <a:spcPct val="150000"/>
              </a:lnSpc>
              <a:spcBef>
                <a:spcPts val="0"/>
              </a:spcBef>
              <a:spcAft>
                <a:spcPts val="0"/>
              </a:spcAft>
              <a:buClr>
                <a:srgbClr val="3F3F3F"/>
              </a:buClr>
              <a:buSzPts val="1600"/>
              <a:buFont typeface="Roboto"/>
              <a:buChar char="●"/>
            </a:pPr>
            <a:r>
              <a:rPr lang="ko-KR" sz="1600" dirty="0">
                <a:solidFill>
                  <a:srgbClr val="3F3F3F"/>
                </a:solidFill>
                <a:latin typeface="맑은 고딕" panose="020B0503020000020004" pitchFamily="50" charset="-127"/>
                <a:ea typeface="맑은 고딕" panose="020B0503020000020004" pitchFamily="50" charset="-127"/>
                <a:cs typeface="Roboto"/>
                <a:sym typeface="Roboto"/>
              </a:rPr>
              <a:t>비용함수 =</a:t>
            </a:r>
            <a:endParaRPr sz="1600"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ctr" rtl="0">
              <a:lnSpc>
                <a:spcPct val="150000"/>
              </a:lnSpc>
              <a:spcBef>
                <a:spcPts val="0"/>
              </a:spcBef>
              <a:spcAft>
                <a:spcPts val="0"/>
              </a:spcAft>
              <a:buNone/>
            </a:pPr>
            <a:r>
              <a:rPr lang="ko-KR" sz="4800" b="1" dirty="0">
                <a:solidFill>
                  <a:srgbClr val="3F3F3F"/>
                </a:solidFill>
                <a:latin typeface="Courier New"/>
                <a:ea typeface="Courier New"/>
                <a:cs typeface="Courier New"/>
                <a:sym typeface="Courier New"/>
              </a:rPr>
              <a:t>(Wx - y)</a:t>
            </a:r>
            <a:r>
              <a:rPr lang="ko-KR" sz="4800" b="1" baseline="30000" dirty="0">
                <a:solidFill>
                  <a:srgbClr val="3F3F3F"/>
                </a:solidFill>
                <a:latin typeface="Courier New"/>
                <a:ea typeface="Courier New"/>
                <a:cs typeface="Courier New"/>
                <a:sym typeface="Courier New"/>
              </a:rPr>
              <a:t>2</a:t>
            </a:r>
            <a:endParaRPr sz="4800" b="1" baseline="30000" dirty="0">
              <a:solidFill>
                <a:srgbClr val="3F3F3F"/>
              </a:solidFill>
              <a:latin typeface="Courier New"/>
              <a:ea typeface="Courier New"/>
              <a:cs typeface="Courier New"/>
              <a:sym typeface="Courier New"/>
            </a:endParaRPr>
          </a:p>
          <a:p>
            <a:pPr marL="0" marR="0" lvl="0" indent="0" algn="l" rtl="0">
              <a:lnSpc>
                <a:spcPct val="150000"/>
              </a:lnSpc>
              <a:spcBef>
                <a:spcPts val="0"/>
              </a:spcBef>
              <a:spcAft>
                <a:spcPts val="0"/>
              </a:spcAft>
              <a:buNone/>
            </a:pPr>
            <a:endParaRPr sz="16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endParaRPr sz="16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359" name="Google Shape;359;p42"/>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 Cost</a:t>
            </a:r>
            <a:endParaRPr sz="1800" b="1">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3"/>
        <p:cNvGrpSpPr/>
        <p:nvPr/>
      </p:nvGrpSpPr>
      <p:grpSpPr>
        <a:xfrm>
          <a:off x="0" y="0"/>
          <a:ext cx="0" cy="0"/>
          <a:chOff x="0" y="0"/>
          <a:chExt cx="0" cy="0"/>
        </a:xfrm>
      </p:grpSpPr>
      <p:sp>
        <p:nvSpPr>
          <p:cNvPr id="364" name="Google Shape;364;p4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19</a:t>
            </a:fld>
            <a:endParaRPr/>
          </a:p>
        </p:txBody>
      </p:sp>
      <p:pic>
        <p:nvPicPr>
          <p:cNvPr id="365" name="Google Shape;365;p4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66" name="Google Shape;366;p4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367" name="Google Shape;367;p43"/>
          <p:cNvSpPr/>
          <p:nvPr/>
        </p:nvSpPr>
        <p:spPr>
          <a:xfrm>
            <a:off x="669450" y="1373775"/>
            <a:ext cx="7805100" cy="86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600"/>
              </a:spcBef>
              <a:spcAft>
                <a:spcPts val="0"/>
              </a:spcAft>
              <a:buSzPts val="1100"/>
              <a:buNone/>
            </a:pPr>
            <a:r>
              <a:rPr lang="ko-KR" sz="2400" b="1" dirty="0">
                <a:solidFill>
                  <a:srgbClr val="3F3F3F"/>
                </a:solidFill>
                <a:latin typeface="맑은 고딕" panose="020B0503020000020004" pitchFamily="50" charset="-127"/>
                <a:ea typeface="맑은 고딕" panose="020B0503020000020004" pitchFamily="50" charset="-127"/>
                <a:cs typeface="Roboto"/>
                <a:sym typeface="Roboto"/>
              </a:rPr>
              <a:t>Gradient Descent</a:t>
            </a:r>
            <a:endParaRPr sz="24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600"/>
              </a:spcBef>
              <a:spcAft>
                <a:spcPts val="0"/>
              </a:spcAft>
              <a:buSzPts val="1100"/>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p:txBody>
      </p:sp>
      <p:pic>
        <p:nvPicPr>
          <p:cNvPr id="368" name="Google Shape;368;p43"/>
          <p:cNvPicPr preferRelativeResize="0"/>
          <p:nvPr/>
        </p:nvPicPr>
        <p:blipFill>
          <a:blip r:embed="rId5">
            <a:alphaModFix/>
          </a:blip>
          <a:stretch>
            <a:fillRect/>
          </a:stretch>
        </p:blipFill>
        <p:spPr>
          <a:xfrm>
            <a:off x="1453775" y="2311950"/>
            <a:ext cx="6113499" cy="3519025"/>
          </a:xfrm>
          <a:prstGeom prst="rect">
            <a:avLst/>
          </a:prstGeom>
          <a:noFill/>
          <a:ln>
            <a:noFill/>
          </a:ln>
        </p:spPr>
      </p:pic>
      <p:sp>
        <p:nvSpPr>
          <p:cNvPr id="369" name="Google Shape;369;p43"/>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 Cost</a:t>
            </a:r>
            <a:endParaRPr sz="1800" b="1">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4"/>
        <p:cNvGrpSpPr/>
        <p:nvPr/>
      </p:nvGrpSpPr>
      <p:grpSpPr>
        <a:xfrm>
          <a:off x="0" y="0"/>
          <a:ext cx="0" cy="0"/>
          <a:chOff x="0" y="0"/>
          <a:chExt cx="0" cy="0"/>
        </a:xfrm>
      </p:grpSpPr>
      <p:pic>
        <p:nvPicPr>
          <p:cNvPr id="195" name="Google Shape;195;p26"/>
          <p:cNvPicPr preferRelativeResize="0"/>
          <p:nvPr/>
        </p:nvPicPr>
        <p:blipFill rotWithShape="1">
          <a:blip r:embed="rId4">
            <a:alphaModFix/>
          </a:blip>
          <a:srcRect/>
          <a:stretch/>
        </p:blipFill>
        <p:spPr>
          <a:xfrm>
            <a:off x="6748429" y="496111"/>
            <a:ext cx="1892301" cy="457200"/>
          </a:xfrm>
          <a:prstGeom prst="rect">
            <a:avLst/>
          </a:prstGeom>
          <a:noFill/>
          <a:ln>
            <a:noFill/>
          </a:ln>
        </p:spPr>
      </p:pic>
      <p:sp>
        <p:nvSpPr>
          <p:cNvPr id="196" name="Google Shape;196;p26"/>
          <p:cNvSpPr/>
          <p:nvPr/>
        </p:nvSpPr>
        <p:spPr>
          <a:xfrm>
            <a:off x="969550" y="3652900"/>
            <a:ext cx="2125800" cy="60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500" b="1">
                <a:solidFill>
                  <a:srgbClr val="2AB9C7"/>
                </a:solidFill>
              </a:rPr>
              <a:t>선형회귀</a:t>
            </a:r>
            <a:endParaRPr sz="1500" b="1">
              <a:solidFill>
                <a:srgbClr val="2AB9C7"/>
              </a:solidFill>
            </a:endParaRPr>
          </a:p>
        </p:txBody>
      </p:sp>
      <p:sp>
        <p:nvSpPr>
          <p:cNvPr id="197" name="Google Shape;197;p26"/>
          <p:cNvSpPr/>
          <p:nvPr/>
        </p:nvSpPr>
        <p:spPr>
          <a:xfrm>
            <a:off x="3737613" y="3652900"/>
            <a:ext cx="2125800" cy="32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500" b="1">
                <a:solidFill>
                  <a:srgbClr val="2AB9C7"/>
                </a:solidFill>
              </a:rPr>
              <a:t>선형회귀 Cost</a:t>
            </a:r>
            <a:endParaRPr sz="1500" b="1">
              <a:solidFill>
                <a:srgbClr val="2AB9C7"/>
              </a:solidFill>
              <a:latin typeface="Arial"/>
              <a:ea typeface="Arial"/>
              <a:cs typeface="Arial"/>
              <a:sym typeface="Arial"/>
            </a:endParaRPr>
          </a:p>
        </p:txBody>
      </p:sp>
      <p:sp>
        <p:nvSpPr>
          <p:cNvPr id="198" name="Google Shape;198;p26"/>
          <p:cNvSpPr/>
          <p:nvPr/>
        </p:nvSpPr>
        <p:spPr>
          <a:xfrm>
            <a:off x="6621375" y="3652900"/>
            <a:ext cx="1661100" cy="682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ko-KR" sz="1500" b="1">
                <a:solidFill>
                  <a:srgbClr val="2AB9C7"/>
                </a:solidFill>
              </a:rPr>
              <a:t>실습(Exercise) 1R-3</a:t>
            </a:r>
            <a:endParaRPr sz="1500" b="1">
              <a:solidFill>
                <a:srgbClr val="2AB9C7"/>
              </a:solidFill>
              <a:latin typeface="Arial"/>
              <a:ea typeface="Arial"/>
              <a:cs typeface="Arial"/>
              <a:sym typeface="Arial"/>
            </a:endParaRPr>
          </a:p>
        </p:txBody>
      </p:sp>
      <p:pic>
        <p:nvPicPr>
          <p:cNvPr id="199" name="Google Shape;199;p26"/>
          <p:cNvPicPr preferRelativeResize="0"/>
          <p:nvPr/>
        </p:nvPicPr>
        <p:blipFill rotWithShape="1">
          <a:blip r:embed="rId5">
            <a:alphaModFix/>
          </a:blip>
          <a:srcRect/>
          <a:stretch/>
        </p:blipFill>
        <p:spPr>
          <a:xfrm>
            <a:off x="964429" y="2763895"/>
            <a:ext cx="889000" cy="889000"/>
          </a:xfrm>
          <a:prstGeom prst="rect">
            <a:avLst/>
          </a:prstGeom>
          <a:noFill/>
          <a:ln>
            <a:noFill/>
          </a:ln>
        </p:spPr>
      </p:pic>
      <p:pic>
        <p:nvPicPr>
          <p:cNvPr id="200" name="Google Shape;200;p26"/>
          <p:cNvPicPr preferRelativeResize="0"/>
          <p:nvPr/>
        </p:nvPicPr>
        <p:blipFill rotWithShape="1">
          <a:blip r:embed="rId5">
            <a:alphaModFix/>
          </a:blip>
          <a:srcRect/>
          <a:stretch/>
        </p:blipFill>
        <p:spPr>
          <a:xfrm>
            <a:off x="6621376" y="2763895"/>
            <a:ext cx="889000" cy="889000"/>
          </a:xfrm>
          <a:prstGeom prst="rect">
            <a:avLst/>
          </a:prstGeom>
          <a:noFill/>
          <a:ln>
            <a:noFill/>
          </a:ln>
        </p:spPr>
      </p:pic>
      <p:pic>
        <p:nvPicPr>
          <p:cNvPr id="201" name="Google Shape;201;p26"/>
          <p:cNvPicPr preferRelativeResize="0"/>
          <p:nvPr/>
        </p:nvPicPr>
        <p:blipFill rotWithShape="1">
          <a:blip r:embed="rId5">
            <a:alphaModFix/>
          </a:blip>
          <a:srcRect/>
          <a:stretch/>
        </p:blipFill>
        <p:spPr>
          <a:xfrm>
            <a:off x="3737633" y="2763895"/>
            <a:ext cx="889000" cy="889000"/>
          </a:xfrm>
          <a:prstGeom prst="rect">
            <a:avLst/>
          </a:prstGeom>
          <a:noFill/>
          <a:ln>
            <a:noFill/>
          </a:ln>
        </p:spPr>
      </p:pic>
      <p:sp>
        <p:nvSpPr>
          <p:cNvPr id="202" name="Google Shape;202;p26"/>
          <p:cNvSpPr/>
          <p:nvPr/>
        </p:nvSpPr>
        <p:spPr>
          <a:xfrm>
            <a:off x="1102751" y="2919492"/>
            <a:ext cx="6207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b="1">
                <a:solidFill>
                  <a:schemeClr val="lt1"/>
                </a:solidFill>
                <a:latin typeface="Arial"/>
                <a:ea typeface="Arial"/>
                <a:cs typeface="Arial"/>
                <a:sym typeface="Arial"/>
              </a:rPr>
              <a:t>01</a:t>
            </a:r>
            <a:endParaRPr sz="2800" b="1">
              <a:solidFill>
                <a:schemeClr val="lt1"/>
              </a:solidFill>
              <a:latin typeface="Arial"/>
              <a:ea typeface="Arial"/>
              <a:cs typeface="Arial"/>
              <a:sym typeface="Arial"/>
            </a:endParaRPr>
          </a:p>
        </p:txBody>
      </p:sp>
      <p:sp>
        <p:nvSpPr>
          <p:cNvPr id="203" name="Google Shape;203;p26"/>
          <p:cNvSpPr/>
          <p:nvPr/>
        </p:nvSpPr>
        <p:spPr>
          <a:xfrm>
            <a:off x="3871791" y="2919492"/>
            <a:ext cx="6207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b="1">
                <a:solidFill>
                  <a:schemeClr val="lt1"/>
                </a:solidFill>
                <a:latin typeface="Arial"/>
                <a:ea typeface="Arial"/>
                <a:cs typeface="Arial"/>
                <a:sym typeface="Arial"/>
              </a:rPr>
              <a:t>02</a:t>
            </a:r>
            <a:endParaRPr sz="2800" b="1">
              <a:solidFill>
                <a:schemeClr val="lt1"/>
              </a:solidFill>
              <a:latin typeface="Arial"/>
              <a:ea typeface="Arial"/>
              <a:cs typeface="Arial"/>
              <a:sym typeface="Arial"/>
            </a:endParaRPr>
          </a:p>
        </p:txBody>
      </p:sp>
      <p:sp>
        <p:nvSpPr>
          <p:cNvPr id="204" name="Google Shape;204;p26"/>
          <p:cNvSpPr/>
          <p:nvPr/>
        </p:nvSpPr>
        <p:spPr>
          <a:xfrm>
            <a:off x="6755534" y="2919492"/>
            <a:ext cx="6207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b="1">
                <a:solidFill>
                  <a:schemeClr val="lt1"/>
                </a:solidFill>
                <a:latin typeface="Arial"/>
                <a:ea typeface="Arial"/>
                <a:cs typeface="Arial"/>
                <a:sym typeface="Arial"/>
              </a:rPr>
              <a:t>03</a:t>
            </a:r>
            <a:endParaRPr sz="2800" b="1">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3"/>
        <p:cNvGrpSpPr/>
        <p:nvPr/>
      </p:nvGrpSpPr>
      <p:grpSpPr>
        <a:xfrm>
          <a:off x="0" y="0"/>
          <a:ext cx="0" cy="0"/>
          <a:chOff x="0" y="0"/>
          <a:chExt cx="0" cy="0"/>
        </a:xfrm>
      </p:grpSpPr>
      <p:sp>
        <p:nvSpPr>
          <p:cNvPr id="374" name="Google Shape;374;p4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20</a:t>
            </a:fld>
            <a:endParaRPr/>
          </a:p>
        </p:txBody>
      </p:sp>
      <p:pic>
        <p:nvPicPr>
          <p:cNvPr id="375" name="Google Shape;375;p4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76" name="Google Shape;376;p4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pic>
        <p:nvPicPr>
          <p:cNvPr id="377" name="Google Shape;377;p44"/>
          <p:cNvPicPr preferRelativeResize="0"/>
          <p:nvPr/>
        </p:nvPicPr>
        <p:blipFill>
          <a:blip r:embed="rId5">
            <a:alphaModFix/>
          </a:blip>
          <a:stretch>
            <a:fillRect/>
          </a:stretch>
        </p:blipFill>
        <p:spPr>
          <a:xfrm>
            <a:off x="1466850" y="2304163"/>
            <a:ext cx="6210300" cy="3552825"/>
          </a:xfrm>
          <a:prstGeom prst="rect">
            <a:avLst/>
          </a:prstGeom>
          <a:noFill/>
          <a:ln>
            <a:noFill/>
          </a:ln>
        </p:spPr>
      </p:pic>
      <p:sp>
        <p:nvSpPr>
          <p:cNvPr id="378" name="Google Shape;378;p44"/>
          <p:cNvSpPr/>
          <p:nvPr/>
        </p:nvSpPr>
        <p:spPr>
          <a:xfrm>
            <a:off x="669450" y="1373775"/>
            <a:ext cx="7805100" cy="87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600"/>
              </a:spcBef>
              <a:spcAft>
                <a:spcPts val="0"/>
              </a:spcAft>
              <a:buSzPts val="1100"/>
              <a:buNone/>
            </a:pPr>
            <a:r>
              <a:rPr lang="ko-KR" sz="2400" b="1" dirty="0">
                <a:solidFill>
                  <a:srgbClr val="3F3F3F"/>
                </a:solidFill>
                <a:latin typeface="맑은 고딕" panose="020B0503020000020004" pitchFamily="50" charset="-127"/>
                <a:ea typeface="맑은 고딕" panose="020B0503020000020004" pitchFamily="50" charset="-127"/>
                <a:cs typeface="Roboto"/>
                <a:sym typeface="Roboto"/>
              </a:rPr>
              <a:t>Gradient Descent</a:t>
            </a:r>
            <a:endParaRPr sz="24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600"/>
              </a:spcBef>
              <a:spcAft>
                <a:spcPts val="0"/>
              </a:spcAft>
              <a:buSzPts val="1100"/>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점프를 하면서 학습하는 과정에서 점프(Jump) 폭을 적당히 조절</a:t>
            </a: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379" name="Google Shape;379;p44"/>
          <p:cNvSpPr txBox="1"/>
          <p:nvPr/>
        </p:nvSpPr>
        <p:spPr>
          <a:xfrm>
            <a:off x="669450" y="5912900"/>
            <a:ext cx="3456000" cy="3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6"/>
              </a:rPr>
              <a:t>https://blog.naver.com/ndb796/221277745954</a:t>
            </a:r>
            <a:r>
              <a:rPr lang="ko-KR" sz="1000"/>
              <a:t> </a:t>
            </a:r>
            <a:endParaRPr sz="1000"/>
          </a:p>
        </p:txBody>
      </p:sp>
      <p:sp>
        <p:nvSpPr>
          <p:cNvPr id="380" name="Google Shape;380;p44"/>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 Cost</a:t>
            </a:r>
            <a:endParaRPr sz="1800" b="1">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4"/>
        <p:cNvGrpSpPr/>
        <p:nvPr/>
      </p:nvGrpSpPr>
      <p:grpSpPr>
        <a:xfrm>
          <a:off x="0" y="0"/>
          <a:ext cx="0" cy="0"/>
          <a:chOff x="0" y="0"/>
          <a:chExt cx="0" cy="0"/>
        </a:xfrm>
      </p:grpSpPr>
      <p:sp>
        <p:nvSpPr>
          <p:cNvPr id="385" name="Google Shape;385;p4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21</a:t>
            </a:fld>
            <a:endParaRPr/>
          </a:p>
        </p:txBody>
      </p:sp>
      <p:pic>
        <p:nvPicPr>
          <p:cNvPr id="386" name="Google Shape;386;p4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87" name="Google Shape;387;p4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pic>
        <p:nvPicPr>
          <p:cNvPr id="388" name="Google Shape;388;p45"/>
          <p:cNvPicPr preferRelativeResize="0"/>
          <p:nvPr/>
        </p:nvPicPr>
        <p:blipFill>
          <a:blip r:embed="rId5">
            <a:alphaModFix/>
          </a:blip>
          <a:stretch>
            <a:fillRect/>
          </a:stretch>
        </p:blipFill>
        <p:spPr>
          <a:xfrm>
            <a:off x="1485900" y="2378388"/>
            <a:ext cx="6172200" cy="3486150"/>
          </a:xfrm>
          <a:prstGeom prst="rect">
            <a:avLst/>
          </a:prstGeom>
          <a:noFill/>
          <a:ln>
            <a:noFill/>
          </a:ln>
        </p:spPr>
      </p:pic>
      <p:sp>
        <p:nvSpPr>
          <p:cNvPr id="389" name="Google Shape;389;p45"/>
          <p:cNvSpPr/>
          <p:nvPr/>
        </p:nvSpPr>
        <p:spPr>
          <a:xfrm>
            <a:off x="669450" y="1373775"/>
            <a:ext cx="7805100" cy="87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600"/>
              </a:spcBef>
              <a:spcAft>
                <a:spcPts val="0"/>
              </a:spcAft>
              <a:buSzPts val="1100"/>
              <a:buNone/>
            </a:pPr>
            <a:r>
              <a:rPr lang="ko-KR" sz="1800" b="1" dirty="0">
                <a:solidFill>
                  <a:srgbClr val="3F3F3F"/>
                </a:solidFill>
                <a:latin typeface="맑은 고딕" panose="020B0503020000020004" pitchFamily="50" charset="-127"/>
                <a:ea typeface="맑은 고딕" panose="020B0503020000020004" pitchFamily="50" charset="-127"/>
                <a:cs typeface="Roboto"/>
                <a:sym typeface="Roboto"/>
              </a:rPr>
              <a:t>미분(derivative)과 기울기(slope)</a:t>
            </a: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600"/>
              </a:spcBef>
              <a:spcAft>
                <a:spcPts val="0"/>
              </a:spcAft>
              <a:buSzPts val="1100"/>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미분을 수행해서 곡선의 골짜기로 도달하도록 합니다.</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390" name="Google Shape;390;p45"/>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 Cost</a:t>
            </a:r>
            <a:endParaRPr sz="1800" b="1">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4"/>
        <p:cNvGrpSpPr/>
        <p:nvPr/>
      </p:nvGrpSpPr>
      <p:grpSpPr>
        <a:xfrm>
          <a:off x="0" y="0"/>
          <a:ext cx="0" cy="0"/>
          <a:chOff x="0" y="0"/>
          <a:chExt cx="0" cy="0"/>
        </a:xfrm>
      </p:grpSpPr>
      <p:sp>
        <p:nvSpPr>
          <p:cNvPr id="395" name="Google Shape;395;p4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22</a:t>
            </a:fld>
            <a:endParaRPr/>
          </a:p>
        </p:txBody>
      </p:sp>
      <p:pic>
        <p:nvPicPr>
          <p:cNvPr id="396" name="Google Shape;396;p4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97" name="Google Shape;397;p4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398" name="Google Shape;398;p46"/>
          <p:cNvSpPr/>
          <p:nvPr/>
        </p:nvSpPr>
        <p:spPr>
          <a:xfrm>
            <a:off x="669450" y="1373775"/>
            <a:ext cx="7805100" cy="4198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600"/>
              </a:spcBef>
              <a:spcAft>
                <a:spcPts val="0"/>
              </a:spcAft>
              <a:buSzPts val="1100"/>
              <a:buNone/>
            </a:pPr>
            <a:r>
              <a:rPr lang="ko-KR" sz="2400" b="1" dirty="0">
                <a:solidFill>
                  <a:srgbClr val="3F3F3F"/>
                </a:solidFill>
                <a:latin typeface="맑은 고딕" panose="020B0503020000020004" pitchFamily="50" charset="-127"/>
                <a:ea typeface="맑은 고딕" panose="020B0503020000020004" pitchFamily="50" charset="-127"/>
                <a:cs typeface="Roboto"/>
                <a:sym typeface="Roboto"/>
              </a:rPr>
              <a:t>Gradient Descent - 점프</a:t>
            </a:r>
            <a:endParaRPr sz="24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600"/>
              </a:spcBef>
              <a:spcAft>
                <a:spcPts val="0"/>
              </a:spcAft>
              <a:buSzPts val="1100"/>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SzPts val="1100"/>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marR="0" lvl="0" indent="-342900" algn="l" rtl="0">
              <a:lnSpc>
                <a:spcPct val="200000"/>
              </a:lnSpc>
              <a:spcBef>
                <a:spcPts val="0"/>
              </a:spcBef>
              <a:spcAft>
                <a:spcPts val="0"/>
              </a:spcAft>
              <a:buClr>
                <a:srgbClr val="3F3F3F"/>
              </a:buClr>
              <a:buSzPts val="1800"/>
              <a:buFont typeface="Roboto"/>
              <a:buChar char="●"/>
            </a:pPr>
            <a:r>
              <a:rPr lang="ko-KR" sz="1800" dirty="0">
                <a:solidFill>
                  <a:srgbClr val="3F3F3F"/>
                </a:solidFill>
                <a:latin typeface="맑은 고딕" panose="020B0503020000020004" pitchFamily="50" charset="-127"/>
                <a:ea typeface="맑은 고딕" panose="020B0503020000020004" pitchFamily="50" charset="-127"/>
                <a:cs typeface="Roboto"/>
                <a:sym typeface="Roboto"/>
              </a:rPr>
              <a:t>곡선의 특성상 초반에 많은 폭으로 변화</a:t>
            </a: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marR="0" lvl="0" indent="-342900" algn="l" rtl="0">
              <a:lnSpc>
                <a:spcPct val="200000"/>
              </a:lnSpc>
              <a:spcBef>
                <a:spcPts val="0"/>
              </a:spcBef>
              <a:spcAft>
                <a:spcPts val="0"/>
              </a:spcAft>
              <a:buClr>
                <a:srgbClr val="3F3F3F"/>
              </a:buClr>
              <a:buSzPts val="1800"/>
              <a:buFont typeface="Roboto"/>
              <a:buChar char="●"/>
            </a:pPr>
            <a:r>
              <a:rPr lang="ko-KR" sz="1800" dirty="0">
                <a:solidFill>
                  <a:srgbClr val="3F3F3F"/>
                </a:solidFill>
                <a:latin typeface="맑은 고딕" panose="020B0503020000020004" pitchFamily="50" charset="-127"/>
                <a:ea typeface="맑은 고딕" panose="020B0503020000020004" pitchFamily="50" charset="-127"/>
                <a:cs typeface="Roboto"/>
                <a:sym typeface="Roboto"/>
              </a:rPr>
              <a:t>너무 작게 점프하면 오랫동안 학습해야 함</a:t>
            </a: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marR="0" lvl="0" indent="-342900" algn="l" rtl="0">
              <a:lnSpc>
                <a:spcPct val="200000"/>
              </a:lnSpc>
              <a:spcBef>
                <a:spcPts val="0"/>
              </a:spcBef>
              <a:spcAft>
                <a:spcPts val="0"/>
              </a:spcAft>
              <a:buClr>
                <a:srgbClr val="3F3F3F"/>
              </a:buClr>
              <a:buSzPts val="1800"/>
              <a:buFont typeface="Roboto"/>
              <a:buChar char="●"/>
            </a:pPr>
            <a:r>
              <a:rPr lang="ko-KR" sz="1800" dirty="0">
                <a:solidFill>
                  <a:srgbClr val="3F3F3F"/>
                </a:solidFill>
                <a:latin typeface="맑은 고딕" panose="020B0503020000020004" pitchFamily="50" charset="-127"/>
                <a:ea typeface="맑은 고딕" panose="020B0503020000020004" pitchFamily="50" charset="-127"/>
                <a:cs typeface="Roboto"/>
                <a:sym typeface="Roboto"/>
              </a:rPr>
              <a:t>너무 크게 점프하면 학습 결과가 부정확할 수 있슴</a:t>
            </a: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399" name="Google Shape;399;p46"/>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 Cost</a:t>
            </a:r>
            <a:endParaRPr sz="1800" b="1">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3"/>
        <p:cNvGrpSpPr/>
        <p:nvPr/>
      </p:nvGrpSpPr>
      <p:grpSpPr>
        <a:xfrm>
          <a:off x="0" y="0"/>
          <a:ext cx="0" cy="0"/>
          <a:chOff x="0" y="0"/>
          <a:chExt cx="0" cy="0"/>
        </a:xfrm>
      </p:grpSpPr>
      <p:sp>
        <p:nvSpPr>
          <p:cNvPr id="404" name="Google Shape;404;p4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23</a:t>
            </a:fld>
            <a:endParaRPr/>
          </a:p>
        </p:txBody>
      </p:sp>
      <p:pic>
        <p:nvPicPr>
          <p:cNvPr id="405" name="Google Shape;405;p4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06" name="Google Shape;406;p4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407" name="Google Shape;407;p47"/>
          <p:cNvSpPr/>
          <p:nvPr/>
        </p:nvSpPr>
        <p:spPr>
          <a:xfrm>
            <a:off x="669450" y="1373775"/>
            <a:ext cx="7805100" cy="93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600"/>
              </a:spcBef>
              <a:spcAft>
                <a:spcPts val="0"/>
              </a:spcAft>
              <a:buSzPts val="1100"/>
              <a:buNone/>
            </a:pPr>
            <a:r>
              <a:rPr lang="ko-KR" sz="2400" b="1" dirty="0">
                <a:solidFill>
                  <a:srgbClr val="3F3F3F"/>
                </a:solidFill>
                <a:latin typeface="맑은 고딕" panose="020B0503020000020004" pitchFamily="50" charset="-127"/>
                <a:ea typeface="맑은 고딕" panose="020B0503020000020004" pitchFamily="50" charset="-127"/>
                <a:cs typeface="Roboto"/>
                <a:sym typeface="Roboto"/>
              </a:rPr>
              <a:t>Gradient Descent - 점프</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1200"/>
              </a:spcBef>
              <a:spcAft>
                <a:spcPts val="0"/>
              </a:spcAft>
              <a:buNone/>
            </a:pPr>
            <a:r>
              <a:rPr lang="ko-KR" sz="1800" dirty="0">
                <a:solidFill>
                  <a:srgbClr val="3F3F3F"/>
                </a:solidFill>
                <a:latin typeface="맑은 고딕" panose="020B0503020000020004" pitchFamily="50" charset="-127"/>
                <a:ea typeface="맑은 고딕" panose="020B0503020000020004" pitchFamily="50" charset="-127"/>
                <a:cs typeface="Roboto"/>
                <a:sym typeface="Roboto"/>
              </a:rPr>
              <a:t>너무 크게 점프한 경우</a:t>
            </a: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p:txBody>
      </p:sp>
      <p:pic>
        <p:nvPicPr>
          <p:cNvPr id="408" name="Google Shape;408;p47"/>
          <p:cNvPicPr preferRelativeResize="0"/>
          <p:nvPr/>
        </p:nvPicPr>
        <p:blipFill>
          <a:blip r:embed="rId5">
            <a:alphaModFix/>
          </a:blip>
          <a:stretch>
            <a:fillRect/>
          </a:stretch>
        </p:blipFill>
        <p:spPr>
          <a:xfrm>
            <a:off x="1709100" y="2526650"/>
            <a:ext cx="5725786" cy="3335583"/>
          </a:xfrm>
          <a:prstGeom prst="rect">
            <a:avLst/>
          </a:prstGeom>
          <a:noFill/>
          <a:ln>
            <a:noFill/>
          </a:ln>
        </p:spPr>
      </p:pic>
      <p:sp>
        <p:nvSpPr>
          <p:cNvPr id="409" name="Google Shape;409;p47"/>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 Cost</a:t>
            </a:r>
            <a:endParaRPr sz="1800" b="1">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3"/>
        <p:cNvGrpSpPr/>
        <p:nvPr/>
      </p:nvGrpSpPr>
      <p:grpSpPr>
        <a:xfrm>
          <a:off x="0" y="0"/>
          <a:ext cx="0" cy="0"/>
          <a:chOff x="0" y="0"/>
          <a:chExt cx="0" cy="0"/>
        </a:xfrm>
      </p:grpSpPr>
      <p:sp>
        <p:nvSpPr>
          <p:cNvPr id="414" name="Google Shape;414;p4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24</a:t>
            </a:fld>
            <a:endParaRPr/>
          </a:p>
        </p:txBody>
      </p:sp>
      <p:pic>
        <p:nvPicPr>
          <p:cNvPr id="415" name="Google Shape;415;p4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16" name="Google Shape;416;p4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417" name="Google Shape;417;p48"/>
          <p:cNvSpPr/>
          <p:nvPr/>
        </p:nvSpPr>
        <p:spPr>
          <a:xfrm>
            <a:off x="669450" y="1373775"/>
            <a:ext cx="7805100" cy="386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600"/>
              </a:spcBef>
              <a:spcAft>
                <a:spcPts val="0"/>
              </a:spcAft>
              <a:buSzPts val="1100"/>
              <a:buNone/>
            </a:pPr>
            <a:r>
              <a:rPr lang="ko-KR" sz="2400" b="1" dirty="0">
                <a:solidFill>
                  <a:srgbClr val="3F3F3F"/>
                </a:solidFill>
                <a:latin typeface="맑은 고딕" panose="020B0503020000020004" pitchFamily="50" charset="-127"/>
                <a:ea typeface="맑은 고딕" panose="020B0503020000020004" pitchFamily="50" charset="-127"/>
                <a:cs typeface="Roboto"/>
                <a:sym typeface="Roboto"/>
              </a:rPr>
              <a:t>Gradient Descent</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120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marR="0" lvl="0" indent="-342900" algn="l" rtl="0">
              <a:lnSpc>
                <a:spcPct val="200000"/>
              </a:lnSpc>
              <a:spcBef>
                <a:spcPts val="0"/>
              </a:spcBef>
              <a:spcAft>
                <a:spcPts val="0"/>
              </a:spcAft>
              <a:buClr>
                <a:srgbClr val="3F3F3F"/>
              </a:buClr>
              <a:buSzPts val="1800"/>
              <a:buFont typeface="Roboto"/>
              <a:buChar char="●"/>
            </a:pPr>
            <a:r>
              <a:rPr lang="ko-KR" sz="1800" dirty="0">
                <a:solidFill>
                  <a:srgbClr val="3F3F3F"/>
                </a:solidFill>
                <a:latin typeface="맑은 고딕" panose="020B0503020000020004" pitchFamily="50" charset="-127"/>
                <a:ea typeface="맑은 고딕" panose="020B0503020000020004" pitchFamily="50" charset="-127"/>
                <a:cs typeface="Roboto"/>
                <a:sym typeface="Roboto"/>
              </a:rPr>
              <a:t>텐서플로우(Tensorflow)는 경사 하강 라이브러리를 </a:t>
            </a:r>
            <a:r>
              <a:rPr lang="ko-KR" sz="1800" b="1" dirty="0">
                <a:solidFill>
                  <a:srgbClr val="3F3F3F"/>
                </a:solidFill>
                <a:latin typeface="맑은 고딕" panose="020B0503020000020004" pitchFamily="50" charset="-127"/>
                <a:ea typeface="맑은 고딕" panose="020B0503020000020004" pitchFamily="50" charset="-127"/>
                <a:cs typeface="Roboto"/>
                <a:sym typeface="Roboto"/>
              </a:rPr>
              <a:t>효과적</a:t>
            </a:r>
            <a:r>
              <a:rPr lang="ko-KR" sz="1800" dirty="0">
                <a:solidFill>
                  <a:srgbClr val="3F3F3F"/>
                </a:solidFill>
                <a:latin typeface="맑은 고딕" panose="020B0503020000020004" pitchFamily="50" charset="-127"/>
                <a:ea typeface="맑은 고딕" panose="020B0503020000020004" pitchFamily="50" charset="-127"/>
                <a:cs typeface="Roboto"/>
                <a:sym typeface="Roboto"/>
              </a:rPr>
              <a:t>으로 </a:t>
            </a:r>
            <a:r>
              <a:rPr lang="ko-KR" sz="1800" b="1" dirty="0">
                <a:solidFill>
                  <a:srgbClr val="3F3F3F"/>
                </a:solidFill>
                <a:latin typeface="맑은 고딕" panose="020B0503020000020004" pitchFamily="50" charset="-127"/>
                <a:ea typeface="맑은 고딕" panose="020B0503020000020004" pitchFamily="50" charset="-127"/>
                <a:cs typeface="Roboto"/>
                <a:sym typeface="Roboto"/>
              </a:rPr>
              <a:t>제공</a:t>
            </a:r>
            <a:endParaRPr sz="1800" b="1"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marR="0" lvl="0" indent="-342900" algn="l" rtl="0">
              <a:lnSpc>
                <a:spcPct val="200000"/>
              </a:lnSpc>
              <a:spcBef>
                <a:spcPts val="0"/>
              </a:spcBef>
              <a:spcAft>
                <a:spcPts val="0"/>
              </a:spcAft>
              <a:buClr>
                <a:srgbClr val="3F3F3F"/>
              </a:buClr>
              <a:buSzPts val="1800"/>
              <a:buFont typeface="Roboto"/>
              <a:buChar char="●"/>
            </a:pPr>
            <a:r>
              <a:rPr lang="ko-KR" sz="1800" b="1" dirty="0">
                <a:solidFill>
                  <a:srgbClr val="3F3F3F"/>
                </a:solidFill>
                <a:latin typeface="맑은 고딕" panose="020B0503020000020004" pitchFamily="50" charset="-127"/>
                <a:ea typeface="맑은 고딕" panose="020B0503020000020004" pitchFamily="50" charset="-127"/>
                <a:cs typeface="Roboto"/>
                <a:sym typeface="Roboto"/>
              </a:rPr>
              <a:t>수학적 수식</a:t>
            </a:r>
            <a:r>
              <a:rPr lang="ko-KR" sz="1800" dirty="0">
                <a:solidFill>
                  <a:srgbClr val="3F3F3F"/>
                </a:solidFill>
                <a:latin typeface="맑은 고딕" panose="020B0503020000020004" pitchFamily="50" charset="-127"/>
                <a:ea typeface="맑은 고딕" panose="020B0503020000020004" pitchFamily="50" charset="-127"/>
                <a:cs typeface="Roboto"/>
                <a:sym typeface="Roboto"/>
              </a:rPr>
              <a:t>을 이용해 직접 경사 하강을 구현할 </a:t>
            </a:r>
            <a:r>
              <a:rPr lang="ko-KR" sz="1800" b="1" dirty="0">
                <a:solidFill>
                  <a:srgbClr val="3F3F3F"/>
                </a:solidFill>
                <a:latin typeface="맑은 고딕" panose="020B0503020000020004" pitchFamily="50" charset="-127"/>
                <a:ea typeface="맑은 고딕" panose="020B0503020000020004" pitchFamily="50" charset="-127"/>
                <a:cs typeface="Roboto"/>
                <a:sym typeface="Roboto"/>
              </a:rPr>
              <a:t>필요가 없음</a:t>
            </a:r>
            <a:endParaRPr sz="1800" b="1"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marR="0" lvl="0" indent="-342900" algn="l" rtl="0">
              <a:lnSpc>
                <a:spcPct val="200000"/>
              </a:lnSpc>
              <a:spcBef>
                <a:spcPts val="0"/>
              </a:spcBef>
              <a:spcAft>
                <a:spcPts val="0"/>
              </a:spcAft>
              <a:buClr>
                <a:srgbClr val="3F3F3F"/>
              </a:buClr>
              <a:buSzPts val="1800"/>
              <a:buFont typeface="Roboto"/>
              <a:buChar char="●"/>
            </a:pPr>
            <a:r>
              <a:rPr lang="ko-KR" sz="1800" dirty="0">
                <a:solidFill>
                  <a:srgbClr val="3F3F3F"/>
                </a:solidFill>
                <a:latin typeface="맑은 고딕" panose="020B0503020000020004" pitchFamily="50" charset="-127"/>
                <a:ea typeface="맑은 고딕" panose="020B0503020000020004" pitchFamily="50" charset="-127"/>
                <a:cs typeface="Roboto"/>
                <a:sym typeface="Roboto"/>
              </a:rPr>
              <a:t>간단히 실제 프로그램에 적용 가능</a:t>
            </a: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418" name="Google Shape;418;p48"/>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 Cost</a:t>
            </a:r>
            <a:endParaRPr sz="1800" b="1">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2"/>
        <p:cNvGrpSpPr/>
        <p:nvPr/>
      </p:nvGrpSpPr>
      <p:grpSpPr>
        <a:xfrm>
          <a:off x="0" y="0"/>
          <a:ext cx="0" cy="0"/>
          <a:chOff x="0" y="0"/>
          <a:chExt cx="0" cy="0"/>
        </a:xfrm>
      </p:grpSpPr>
      <p:sp>
        <p:nvSpPr>
          <p:cNvPr id="423" name="Google Shape;423;p49"/>
          <p:cNvSpPr/>
          <p:nvPr/>
        </p:nvSpPr>
        <p:spPr>
          <a:xfrm>
            <a:off x="4062875" y="2479550"/>
            <a:ext cx="4794600" cy="841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ko-KR" sz="3200" b="1">
                <a:solidFill>
                  <a:srgbClr val="2AB9C7"/>
                </a:solidFill>
              </a:rPr>
              <a:t>실습(Exercise) 1R-3</a:t>
            </a:r>
            <a:endParaRPr sz="3200" b="1">
              <a:solidFill>
                <a:srgbClr val="2AB9C7"/>
              </a:solidFill>
            </a:endParaRPr>
          </a:p>
        </p:txBody>
      </p:sp>
      <p:sp>
        <p:nvSpPr>
          <p:cNvPr id="424" name="Google Shape;424;p49"/>
          <p:cNvSpPr/>
          <p:nvPr/>
        </p:nvSpPr>
        <p:spPr>
          <a:xfrm>
            <a:off x="451625" y="466725"/>
            <a:ext cx="1550700" cy="57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200">
                <a:solidFill>
                  <a:schemeClr val="lt1"/>
                </a:solidFill>
              </a:rPr>
              <a:t>TensorFlow U1-R</a:t>
            </a:r>
            <a:endParaRPr sz="1200">
              <a:solidFill>
                <a:schemeClr val="lt1"/>
              </a:solidFill>
            </a:endParaRPr>
          </a:p>
          <a:p>
            <a:pPr marL="0" marR="0" lvl="0" indent="0" algn="l" rtl="0">
              <a:spcBef>
                <a:spcPts val="0"/>
              </a:spcBef>
              <a:spcAft>
                <a:spcPts val="0"/>
              </a:spcAft>
              <a:buClr>
                <a:srgbClr val="000000"/>
              </a:buClr>
              <a:buFont typeface="Arial"/>
              <a:buNone/>
            </a:pPr>
            <a:r>
              <a:rPr lang="ko-KR" sz="1200">
                <a:solidFill>
                  <a:schemeClr val="lt1"/>
                </a:solidFill>
              </a:rPr>
              <a:t>텐서플로우 U1-R</a:t>
            </a:r>
            <a:endParaRPr sz="1200">
              <a:solidFill>
                <a:schemeClr val="lt1"/>
              </a:solidFill>
            </a:endParaRPr>
          </a:p>
        </p:txBody>
      </p:sp>
      <p:sp>
        <p:nvSpPr>
          <p:cNvPr id="425" name="Google Shape;425;p49"/>
          <p:cNvSpPr/>
          <p:nvPr/>
        </p:nvSpPr>
        <p:spPr>
          <a:xfrm>
            <a:off x="2852363" y="2346204"/>
            <a:ext cx="12105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600" b="1">
                <a:solidFill>
                  <a:srgbClr val="2AB9C7"/>
                </a:solidFill>
                <a:latin typeface="Arial"/>
                <a:ea typeface="Arial"/>
                <a:cs typeface="Arial"/>
                <a:sym typeface="Arial"/>
              </a:rPr>
              <a:t>0</a:t>
            </a:r>
            <a:r>
              <a:rPr lang="ko-KR" sz="6600" b="1">
                <a:solidFill>
                  <a:srgbClr val="2AB9C7"/>
                </a:solidFill>
              </a:rPr>
              <a:t>3</a:t>
            </a:r>
            <a:endParaRPr sz="6600" b="1">
              <a:solidFill>
                <a:srgbClr val="2AB9C7"/>
              </a:solidFill>
              <a:latin typeface="Arial"/>
              <a:ea typeface="Arial"/>
              <a:cs typeface="Arial"/>
              <a:sym typeface="Arial"/>
            </a:endParaRPr>
          </a:p>
        </p:txBody>
      </p:sp>
      <p:sp>
        <p:nvSpPr>
          <p:cNvPr id="426" name="Google Shape;426;p49"/>
          <p:cNvSpPr txBox="1"/>
          <p:nvPr/>
        </p:nvSpPr>
        <p:spPr>
          <a:xfrm>
            <a:off x="5503825" y="5373725"/>
            <a:ext cx="3456000" cy="3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4"/>
              </a:rPr>
              <a:t>https://blog.naver.com/ndb796/221277771773</a:t>
            </a:r>
            <a:r>
              <a:rPr lang="ko-KR" sz="1000"/>
              <a:t> </a:t>
            </a:r>
            <a:endParaRPr sz="1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0"/>
        <p:cNvGrpSpPr/>
        <p:nvPr/>
      </p:nvGrpSpPr>
      <p:grpSpPr>
        <a:xfrm>
          <a:off x="0" y="0"/>
          <a:ext cx="0" cy="0"/>
          <a:chOff x="0" y="0"/>
          <a:chExt cx="0" cy="0"/>
        </a:xfrm>
      </p:grpSpPr>
      <p:sp>
        <p:nvSpPr>
          <p:cNvPr id="431" name="Google Shape;431;p5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26</a:t>
            </a:fld>
            <a:endParaRPr/>
          </a:p>
        </p:txBody>
      </p:sp>
      <p:pic>
        <p:nvPicPr>
          <p:cNvPr id="432" name="Google Shape;432;p5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33" name="Google Shape;433;p5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434" name="Google Shape;434;p50"/>
          <p:cNvSpPr/>
          <p:nvPr/>
        </p:nvSpPr>
        <p:spPr>
          <a:xfrm>
            <a:off x="669450" y="1373775"/>
            <a:ext cx="7805100" cy="35202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900"/>
              </a:spcBef>
              <a:spcAft>
                <a:spcPts val="0"/>
              </a:spcAft>
              <a:buClr>
                <a:schemeClr val="dk1"/>
              </a:buClr>
              <a:buSzPts val="1100"/>
              <a:buFont typeface="Arial"/>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선형회귀(Linear Regression) 실습</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00000"/>
              </a:lnSpc>
              <a:spcBef>
                <a:spcPts val="600"/>
              </a:spcBef>
              <a:spcAft>
                <a:spcPts val="0"/>
              </a:spcAft>
              <a:buSzPts val="1100"/>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4000"/>
              </a:lnSpc>
              <a:spcBef>
                <a:spcPts val="1200"/>
              </a:spcBef>
              <a:spcAft>
                <a:spcPts val="0"/>
              </a:spcAft>
              <a:buClr>
                <a:schemeClr val="dk1"/>
              </a:buClr>
              <a:buSzPts val="1100"/>
              <a:buFont typeface="Arial"/>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파일 다운로드 받기</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Clr>
                <a:schemeClr val="dk1"/>
              </a:buClr>
              <a:buFont typeface="Arial"/>
              <a:buNone/>
            </a:pPr>
            <a:endParaRPr dirty="0">
              <a:solidFill>
                <a:srgbClr val="3F3F3F"/>
              </a:solidFill>
              <a:latin typeface="Nanum Gothic"/>
              <a:ea typeface="Nanum Gothic"/>
              <a:cs typeface="Nanum Gothic"/>
              <a:sym typeface="Nanum Gothic"/>
            </a:endParaRPr>
          </a:p>
          <a:p>
            <a:pPr marL="457200" lvl="0" indent="-317500" algn="l" rtl="0">
              <a:lnSpc>
                <a:spcPct val="150000"/>
              </a:lnSpc>
              <a:spcBef>
                <a:spcPts val="0"/>
              </a:spcBef>
              <a:spcAft>
                <a:spcPts val="0"/>
              </a:spcAft>
              <a:buClr>
                <a:srgbClr val="3F3F3F"/>
              </a:buClr>
              <a:buSzPts val="1400"/>
              <a:buFont typeface="Nanum Gothic"/>
              <a:buAutoNum type="arabicPeriod"/>
            </a:pPr>
            <a:r>
              <a:rPr lang="ko-KR" u="sng" dirty="0">
                <a:solidFill>
                  <a:schemeClr val="hlink"/>
                </a:solidFill>
                <a:latin typeface="Nanum Gothic"/>
                <a:ea typeface="Nanum Gothic"/>
                <a:cs typeface="Nanum Gothic"/>
                <a:sym typeface="Nanum Gothic"/>
                <a:hlinkClick r:id="rId5"/>
              </a:rPr>
              <a:t>https://github.com/yyoo79/KTSummer2019</a:t>
            </a:r>
            <a:r>
              <a:rPr lang="ko-KR" dirty="0">
                <a:solidFill>
                  <a:srgbClr val="3F3F3F"/>
                </a:solidFill>
                <a:latin typeface="Nanum Gothic"/>
                <a:ea typeface="Nanum Gothic"/>
                <a:cs typeface="Nanum Gothic"/>
                <a:sym typeface="Nanum Gothic"/>
              </a:rPr>
              <a:t>로  이동</a:t>
            </a:r>
            <a:endParaRPr dirty="0">
              <a:solidFill>
                <a:srgbClr val="3F3F3F"/>
              </a:solidFill>
              <a:latin typeface="Nanum Gothic"/>
              <a:ea typeface="Nanum Gothic"/>
              <a:cs typeface="Nanum Gothic"/>
              <a:sym typeface="Nanum Gothic"/>
            </a:endParaRPr>
          </a:p>
          <a:p>
            <a:pPr marL="457200" lvl="0" indent="-317500" algn="l" rtl="0">
              <a:lnSpc>
                <a:spcPct val="150000"/>
              </a:lnSpc>
              <a:spcBef>
                <a:spcPts val="0"/>
              </a:spcBef>
              <a:spcAft>
                <a:spcPts val="0"/>
              </a:spcAft>
              <a:buClr>
                <a:srgbClr val="3F3F3F"/>
              </a:buClr>
              <a:buSzPts val="1400"/>
              <a:buFont typeface="Nanum Gothic"/>
              <a:buAutoNum type="arabicPeriod"/>
            </a:pPr>
            <a:r>
              <a:rPr lang="ko-KR" dirty="0">
                <a:solidFill>
                  <a:srgbClr val="3F3F3F"/>
                </a:solidFill>
                <a:latin typeface="Nanum Gothic"/>
                <a:ea typeface="Nanum Gothic"/>
                <a:cs typeface="Nanum Gothic"/>
                <a:sym typeface="Nanum Gothic"/>
              </a:rPr>
              <a:t>Module TF U1-R - 선형회귀와 Cost exercise.ipynb 에 마우스 오른쪽 클릭을 하고 ‘save link as’를 선택해서 파일을 다운로드</a:t>
            </a:r>
            <a:endParaRPr sz="16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435" name="Google Shape;435;p50"/>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 실습(Exercise)</a:t>
            </a:r>
            <a:endParaRPr sz="1800" b="1">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9"/>
        <p:cNvGrpSpPr/>
        <p:nvPr/>
      </p:nvGrpSpPr>
      <p:grpSpPr>
        <a:xfrm>
          <a:off x="0" y="0"/>
          <a:ext cx="0" cy="0"/>
          <a:chOff x="0" y="0"/>
          <a:chExt cx="0" cy="0"/>
        </a:xfrm>
      </p:grpSpPr>
      <p:sp>
        <p:nvSpPr>
          <p:cNvPr id="440" name="Google Shape;440;p5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27</a:t>
            </a:fld>
            <a:endParaRPr/>
          </a:p>
        </p:txBody>
      </p:sp>
      <p:pic>
        <p:nvPicPr>
          <p:cNvPr id="441" name="Google Shape;441;p5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42" name="Google Shape;442;p5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443" name="Google Shape;443;p51"/>
          <p:cNvSpPr/>
          <p:nvPr/>
        </p:nvSpPr>
        <p:spPr>
          <a:xfrm>
            <a:off x="669450" y="1373775"/>
            <a:ext cx="7805100" cy="41415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9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선형회귀(Linear Regression) 실습</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00000"/>
              </a:lnSpc>
              <a:spcBef>
                <a:spcPts val="600"/>
              </a:spcBef>
              <a:spcAft>
                <a:spcPts val="0"/>
              </a:spcAft>
              <a:buSzPts val="1100"/>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4000"/>
              </a:lnSpc>
              <a:spcBef>
                <a:spcPts val="1200"/>
              </a:spcBef>
              <a:spcAft>
                <a:spcPts val="0"/>
              </a:spcAft>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파일 코렙에서 열기</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None/>
            </a:pPr>
            <a:endParaRPr dirty="0">
              <a:solidFill>
                <a:srgbClr val="3F3F3F"/>
              </a:solidFill>
              <a:latin typeface="Nanum Gothic"/>
              <a:ea typeface="Nanum Gothic"/>
              <a:cs typeface="Nanum Gothic"/>
              <a:sym typeface="Nanum Gothic"/>
            </a:endParaRPr>
          </a:p>
          <a:p>
            <a:pPr marL="457200" lvl="0" indent="-317500" algn="l" rtl="0">
              <a:lnSpc>
                <a:spcPct val="150000"/>
              </a:lnSpc>
              <a:spcBef>
                <a:spcPts val="0"/>
              </a:spcBef>
              <a:spcAft>
                <a:spcPts val="0"/>
              </a:spcAft>
              <a:buClr>
                <a:srgbClr val="3F3F3F"/>
              </a:buClr>
              <a:buSzPts val="1400"/>
              <a:buFont typeface="Nanum Gothic"/>
              <a:buAutoNum type="arabicPeriod"/>
            </a:pPr>
            <a:r>
              <a:rPr lang="ko-KR" u="sng" dirty="0">
                <a:solidFill>
                  <a:schemeClr val="hlink"/>
                </a:solidFill>
                <a:latin typeface="Nanum Gothic"/>
                <a:ea typeface="Nanum Gothic"/>
                <a:cs typeface="Nanum Gothic"/>
                <a:sym typeface="Nanum Gothic"/>
                <a:hlinkClick r:id="rId5"/>
              </a:rPr>
              <a:t>https://www.google.com/</a:t>
            </a:r>
            <a:r>
              <a:rPr lang="ko-KR" dirty="0">
                <a:solidFill>
                  <a:srgbClr val="3F3F3F"/>
                </a:solidFill>
                <a:latin typeface="Nanum Gothic"/>
                <a:ea typeface="Nanum Gothic"/>
                <a:cs typeface="Nanum Gothic"/>
                <a:sym typeface="Nanum Gothic"/>
              </a:rPr>
              <a:t> 에서 구글계정으로 로긴</a:t>
            </a:r>
            <a:endParaRPr dirty="0">
              <a:solidFill>
                <a:srgbClr val="3F3F3F"/>
              </a:solidFill>
              <a:latin typeface="Nanum Gothic"/>
              <a:ea typeface="Nanum Gothic"/>
              <a:cs typeface="Nanum Gothic"/>
              <a:sym typeface="Nanum Gothic"/>
            </a:endParaRPr>
          </a:p>
          <a:p>
            <a:pPr marL="457200" lvl="0" indent="-317500" algn="l" rtl="0">
              <a:lnSpc>
                <a:spcPct val="150000"/>
              </a:lnSpc>
              <a:spcBef>
                <a:spcPts val="0"/>
              </a:spcBef>
              <a:spcAft>
                <a:spcPts val="0"/>
              </a:spcAft>
              <a:buClr>
                <a:srgbClr val="3F3F3F"/>
              </a:buClr>
              <a:buSzPts val="1400"/>
              <a:buFont typeface="Nanum Gothic"/>
              <a:buAutoNum type="arabicPeriod"/>
            </a:pPr>
            <a:r>
              <a:rPr lang="ko-KR" u="sng" dirty="0">
                <a:solidFill>
                  <a:schemeClr val="hlink"/>
                </a:solidFill>
                <a:latin typeface="Nanum Gothic"/>
                <a:ea typeface="Nanum Gothic"/>
                <a:cs typeface="Nanum Gothic"/>
                <a:sym typeface="Nanum Gothic"/>
                <a:hlinkClick r:id="rId6"/>
              </a:rPr>
              <a:t>http://colab.research.google.com</a:t>
            </a:r>
            <a:r>
              <a:rPr lang="ko-KR" dirty="0">
                <a:solidFill>
                  <a:srgbClr val="3F3F3F"/>
                </a:solidFill>
                <a:latin typeface="Nanum Gothic"/>
                <a:ea typeface="Nanum Gothic"/>
                <a:cs typeface="Nanum Gothic"/>
                <a:sym typeface="Nanum Gothic"/>
              </a:rPr>
              <a:t> 로 이동</a:t>
            </a:r>
            <a:endParaRPr dirty="0">
              <a:solidFill>
                <a:srgbClr val="3F3F3F"/>
              </a:solidFill>
              <a:latin typeface="Nanum Gothic"/>
              <a:ea typeface="Nanum Gothic"/>
              <a:cs typeface="Nanum Gothic"/>
              <a:sym typeface="Nanum Gothic"/>
            </a:endParaRPr>
          </a:p>
          <a:p>
            <a:pPr marL="457200" lvl="0" indent="-317500" algn="l" rtl="0">
              <a:lnSpc>
                <a:spcPct val="150000"/>
              </a:lnSpc>
              <a:spcBef>
                <a:spcPts val="0"/>
              </a:spcBef>
              <a:spcAft>
                <a:spcPts val="0"/>
              </a:spcAft>
              <a:buClr>
                <a:srgbClr val="3F3F3F"/>
              </a:buClr>
              <a:buSzPts val="1400"/>
              <a:buFont typeface="Nanum Gothic"/>
              <a:buAutoNum type="arabicPeriod"/>
            </a:pPr>
            <a:r>
              <a:rPr lang="ko-KR" dirty="0">
                <a:solidFill>
                  <a:srgbClr val="3F3F3F"/>
                </a:solidFill>
                <a:latin typeface="Nanum Gothic"/>
                <a:ea typeface="Nanum Gothic"/>
                <a:cs typeface="Nanum Gothic"/>
                <a:sym typeface="Nanum Gothic"/>
              </a:rPr>
              <a:t>Upload tab을 클릭</a:t>
            </a:r>
            <a:endParaRPr dirty="0">
              <a:solidFill>
                <a:srgbClr val="3F3F3F"/>
              </a:solidFill>
              <a:latin typeface="Nanum Gothic"/>
              <a:ea typeface="Nanum Gothic"/>
              <a:cs typeface="Nanum Gothic"/>
              <a:sym typeface="Nanum Gothic"/>
            </a:endParaRPr>
          </a:p>
          <a:p>
            <a:pPr marL="457200" lvl="0" indent="-317500" algn="l" rtl="0">
              <a:lnSpc>
                <a:spcPct val="150000"/>
              </a:lnSpc>
              <a:spcBef>
                <a:spcPts val="0"/>
              </a:spcBef>
              <a:spcAft>
                <a:spcPts val="0"/>
              </a:spcAft>
              <a:buClr>
                <a:srgbClr val="3F3F3F"/>
              </a:buClr>
              <a:buSzPts val="1400"/>
              <a:buFont typeface="Nanum Gothic"/>
              <a:buAutoNum type="arabicPeriod"/>
            </a:pPr>
            <a:r>
              <a:rPr lang="ko-KR" dirty="0">
                <a:solidFill>
                  <a:srgbClr val="3F3F3F"/>
                </a:solidFill>
                <a:latin typeface="Nanum Gothic"/>
                <a:ea typeface="Nanum Gothic"/>
                <a:cs typeface="Nanum Gothic"/>
                <a:sym typeface="Nanum Gothic"/>
              </a:rPr>
              <a:t>파일 - Module TF U1-R - 선형회귀와 Cost exercise.ipynb 을 선택</a:t>
            </a:r>
            <a:endParaRPr dirty="0">
              <a:solidFill>
                <a:srgbClr val="3F3F3F"/>
              </a:solidFill>
              <a:latin typeface="Nanum Gothic"/>
              <a:ea typeface="Nanum Gothic"/>
              <a:cs typeface="Nanum Gothic"/>
              <a:sym typeface="Nanum Gothic"/>
            </a:endParaRPr>
          </a:p>
          <a:p>
            <a:pPr marL="457200" lvl="0" indent="-317500" algn="l" rtl="0">
              <a:lnSpc>
                <a:spcPct val="150000"/>
              </a:lnSpc>
              <a:spcBef>
                <a:spcPts val="0"/>
              </a:spcBef>
              <a:spcAft>
                <a:spcPts val="0"/>
              </a:spcAft>
              <a:buClr>
                <a:srgbClr val="3F3F3F"/>
              </a:buClr>
              <a:buSzPts val="1400"/>
              <a:buFont typeface="Nanum Gothic"/>
              <a:buAutoNum type="arabicPeriod"/>
            </a:pPr>
            <a:r>
              <a:rPr lang="ko-KR" dirty="0">
                <a:solidFill>
                  <a:srgbClr val="3F3F3F"/>
                </a:solidFill>
                <a:latin typeface="Nanum Gothic"/>
                <a:ea typeface="Nanum Gothic"/>
                <a:cs typeface="Nanum Gothic"/>
                <a:sym typeface="Nanum Gothic"/>
              </a:rPr>
              <a:t>파일이름을 바꾸고 자신의 Google Drive로 저장해 놓습니다.</a:t>
            </a:r>
            <a:endParaRPr dirty="0">
              <a:solidFill>
                <a:srgbClr val="3F3F3F"/>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dirty="0">
              <a:solidFill>
                <a:srgbClr val="3F3F3F"/>
              </a:solidFill>
              <a:latin typeface="Nanum Gothic"/>
              <a:ea typeface="Nanum Gothic"/>
              <a:cs typeface="Nanum Gothic"/>
              <a:sym typeface="Nanum Gothic"/>
            </a:endParaRPr>
          </a:p>
        </p:txBody>
      </p:sp>
      <p:sp>
        <p:nvSpPr>
          <p:cNvPr id="444" name="Google Shape;444;p51"/>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 실습(Exercise)</a:t>
            </a:r>
            <a:endParaRPr sz="1800" b="1">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8"/>
        <p:cNvGrpSpPr/>
        <p:nvPr/>
      </p:nvGrpSpPr>
      <p:grpSpPr>
        <a:xfrm>
          <a:off x="0" y="0"/>
          <a:ext cx="0" cy="0"/>
          <a:chOff x="0" y="0"/>
          <a:chExt cx="0" cy="0"/>
        </a:xfrm>
      </p:grpSpPr>
      <p:sp>
        <p:nvSpPr>
          <p:cNvPr id="449" name="Google Shape;449;p5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28</a:t>
            </a:fld>
            <a:endParaRPr/>
          </a:p>
        </p:txBody>
      </p:sp>
      <p:pic>
        <p:nvPicPr>
          <p:cNvPr id="450" name="Google Shape;450;p5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51" name="Google Shape;451;p5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452" name="Google Shape;452;p52"/>
          <p:cNvSpPr/>
          <p:nvPr/>
        </p:nvSpPr>
        <p:spPr>
          <a:xfrm>
            <a:off x="669450" y="1373775"/>
            <a:ext cx="7805100" cy="15999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9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선형회귀(Linear Regression) 실습</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00000"/>
              </a:lnSpc>
              <a:spcBef>
                <a:spcPts val="600"/>
              </a:spcBef>
              <a:spcAft>
                <a:spcPts val="0"/>
              </a:spcAft>
              <a:buSzPts val="1100"/>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00000"/>
              </a:lnSpc>
              <a:spcBef>
                <a:spcPts val="1200"/>
              </a:spcBef>
              <a:spcAft>
                <a:spcPts val="0"/>
              </a:spcAft>
              <a:buSzPts val="1100"/>
              <a:buNone/>
            </a:pPr>
            <a:r>
              <a:rPr lang="ko-KR" sz="1600" dirty="0">
                <a:solidFill>
                  <a:srgbClr val="3F3F3F"/>
                </a:solidFill>
                <a:latin typeface="맑은 고딕" panose="020B0503020000020004" pitchFamily="50" charset="-127"/>
                <a:ea typeface="맑은 고딕" panose="020B0503020000020004" pitchFamily="50" charset="-127"/>
                <a:cs typeface="Roboto"/>
                <a:sym typeface="Roboto"/>
              </a:rPr>
              <a:t>아래와 같이 하루 노동 시간에 따른 매출량 데이터가 있을 때, '8시간' 일했을 때는 매출이 얼마나 될 지 추측하는 프로그램을 작성하세요.</a:t>
            </a:r>
            <a:endParaRPr sz="16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120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453" name="Google Shape;453;p52"/>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 실습(Exercise)</a:t>
            </a:r>
            <a:endParaRPr sz="1800" b="1">
              <a:solidFill>
                <a:schemeClr val="lt1"/>
              </a:solidFill>
            </a:endParaRPr>
          </a:p>
        </p:txBody>
      </p:sp>
      <p:pic>
        <p:nvPicPr>
          <p:cNvPr id="454" name="Google Shape;454;p52"/>
          <p:cNvPicPr preferRelativeResize="0"/>
          <p:nvPr/>
        </p:nvPicPr>
        <p:blipFill>
          <a:blip r:embed="rId5">
            <a:alphaModFix/>
          </a:blip>
          <a:stretch>
            <a:fillRect/>
          </a:stretch>
        </p:blipFill>
        <p:spPr>
          <a:xfrm>
            <a:off x="1920125" y="3051475"/>
            <a:ext cx="5238151" cy="2792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8"/>
        <p:cNvGrpSpPr/>
        <p:nvPr/>
      </p:nvGrpSpPr>
      <p:grpSpPr>
        <a:xfrm>
          <a:off x="0" y="0"/>
          <a:ext cx="0" cy="0"/>
          <a:chOff x="0" y="0"/>
          <a:chExt cx="0" cy="0"/>
        </a:xfrm>
      </p:grpSpPr>
      <p:sp>
        <p:nvSpPr>
          <p:cNvPr id="459" name="Google Shape;459;p5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29</a:t>
            </a:fld>
            <a:endParaRPr/>
          </a:p>
        </p:txBody>
      </p:sp>
      <p:pic>
        <p:nvPicPr>
          <p:cNvPr id="460" name="Google Shape;460;p5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61" name="Google Shape;461;p5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462" name="Google Shape;462;p53"/>
          <p:cNvSpPr/>
          <p:nvPr/>
        </p:nvSpPr>
        <p:spPr>
          <a:xfrm>
            <a:off x="669450" y="1373775"/>
            <a:ext cx="7805100" cy="11004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9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선형회귀(Linear Regression) 실습</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00000"/>
              </a:lnSpc>
              <a:spcBef>
                <a:spcPts val="600"/>
              </a:spcBef>
              <a:spcAft>
                <a:spcPts val="0"/>
              </a:spcAft>
              <a:buSzPts val="1100"/>
              <a:buNone/>
            </a:pPr>
            <a:endParaRPr sz="16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120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463" name="Google Shape;463;p53"/>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 실습(Exercise)</a:t>
            </a:r>
            <a:endParaRPr sz="1800" b="1">
              <a:solidFill>
                <a:schemeClr val="lt1"/>
              </a:solidFill>
            </a:endParaRPr>
          </a:p>
        </p:txBody>
      </p:sp>
      <p:pic>
        <p:nvPicPr>
          <p:cNvPr id="464" name="Google Shape;464;p53"/>
          <p:cNvPicPr preferRelativeResize="0"/>
          <p:nvPr/>
        </p:nvPicPr>
        <p:blipFill>
          <a:blip r:embed="rId5">
            <a:alphaModFix/>
          </a:blip>
          <a:stretch>
            <a:fillRect/>
          </a:stretch>
        </p:blipFill>
        <p:spPr>
          <a:xfrm>
            <a:off x="849313" y="2871813"/>
            <a:ext cx="7445375" cy="196804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8"/>
        <p:cNvGrpSpPr/>
        <p:nvPr/>
      </p:nvGrpSpPr>
      <p:grpSpPr>
        <a:xfrm>
          <a:off x="0" y="0"/>
          <a:ext cx="0" cy="0"/>
          <a:chOff x="0" y="0"/>
          <a:chExt cx="0" cy="0"/>
        </a:xfrm>
      </p:grpSpPr>
      <p:sp>
        <p:nvSpPr>
          <p:cNvPr id="209" name="Google Shape;209;p27"/>
          <p:cNvSpPr/>
          <p:nvPr/>
        </p:nvSpPr>
        <p:spPr>
          <a:xfrm>
            <a:off x="3974450" y="2346200"/>
            <a:ext cx="4794600" cy="11079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ko-KR" sz="3200" b="1">
                <a:solidFill>
                  <a:srgbClr val="2AB9C7"/>
                </a:solidFill>
              </a:rPr>
              <a:t>선형회귀</a:t>
            </a:r>
            <a:endParaRPr sz="3200" b="1">
              <a:solidFill>
                <a:srgbClr val="2AB9C7"/>
              </a:solidFill>
            </a:endParaRPr>
          </a:p>
          <a:p>
            <a:pPr marL="0" marR="0" lvl="0" indent="0" algn="l" rtl="0">
              <a:spcBef>
                <a:spcPts val="0"/>
              </a:spcBef>
              <a:spcAft>
                <a:spcPts val="0"/>
              </a:spcAft>
              <a:buNone/>
            </a:pPr>
            <a:r>
              <a:rPr lang="ko-KR" sz="3200" b="1">
                <a:solidFill>
                  <a:srgbClr val="2AB9C7"/>
                </a:solidFill>
              </a:rPr>
              <a:t>(Linear Regression)</a:t>
            </a:r>
            <a:endParaRPr sz="3200" b="1">
              <a:solidFill>
                <a:srgbClr val="2AB9C7"/>
              </a:solidFill>
            </a:endParaRPr>
          </a:p>
        </p:txBody>
      </p:sp>
      <p:sp>
        <p:nvSpPr>
          <p:cNvPr id="210" name="Google Shape;210;p27"/>
          <p:cNvSpPr/>
          <p:nvPr/>
        </p:nvSpPr>
        <p:spPr>
          <a:xfrm>
            <a:off x="451625" y="466725"/>
            <a:ext cx="1550700" cy="57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200">
                <a:solidFill>
                  <a:schemeClr val="lt1"/>
                </a:solidFill>
              </a:rPr>
              <a:t>TensorFlow U1-R</a:t>
            </a:r>
            <a:endParaRPr sz="1200">
              <a:solidFill>
                <a:schemeClr val="lt1"/>
              </a:solidFill>
            </a:endParaRPr>
          </a:p>
          <a:p>
            <a:pPr marL="0" marR="0" lvl="0" indent="0" algn="l" rtl="0">
              <a:spcBef>
                <a:spcPts val="0"/>
              </a:spcBef>
              <a:spcAft>
                <a:spcPts val="0"/>
              </a:spcAft>
              <a:buClr>
                <a:srgbClr val="000000"/>
              </a:buClr>
              <a:buFont typeface="Arial"/>
              <a:buNone/>
            </a:pPr>
            <a:r>
              <a:rPr lang="ko-KR" sz="1200">
                <a:solidFill>
                  <a:schemeClr val="lt1"/>
                </a:solidFill>
              </a:rPr>
              <a:t>텐서플로우 U1-R</a:t>
            </a:r>
            <a:endParaRPr sz="1200">
              <a:solidFill>
                <a:schemeClr val="lt1"/>
              </a:solidFill>
            </a:endParaRPr>
          </a:p>
        </p:txBody>
      </p:sp>
      <p:sp>
        <p:nvSpPr>
          <p:cNvPr id="211" name="Google Shape;211;p27"/>
          <p:cNvSpPr/>
          <p:nvPr/>
        </p:nvSpPr>
        <p:spPr>
          <a:xfrm>
            <a:off x="2852363" y="2346204"/>
            <a:ext cx="12105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600" b="1">
                <a:solidFill>
                  <a:srgbClr val="2AB9C7"/>
                </a:solidFill>
                <a:latin typeface="Arial"/>
                <a:ea typeface="Arial"/>
                <a:cs typeface="Arial"/>
                <a:sym typeface="Arial"/>
              </a:rPr>
              <a:t>0</a:t>
            </a:r>
            <a:r>
              <a:rPr lang="ko-KR" sz="6600" b="1">
                <a:solidFill>
                  <a:srgbClr val="2AB9C7"/>
                </a:solidFill>
              </a:rPr>
              <a:t>1</a:t>
            </a:r>
            <a:endParaRPr sz="6600" b="1">
              <a:solidFill>
                <a:srgbClr val="2AB9C7"/>
              </a:solidFill>
              <a:latin typeface="Arial"/>
              <a:ea typeface="Arial"/>
              <a:cs typeface="Arial"/>
              <a:sym typeface="Arial"/>
            </a:endParaRPr>
          </a:p>
        </p:txBody>
      </p:sp>
      <p:sp>
        <p:nvSpPr>
          <p:cNvPr id="212" name="Google Shape;212;p27"/>
          <p:cNvSpPr txBox="1"/>
          <p:nvPr/>
        </p:nvSpPr>
        <p:spPr>
          <a:xfrm>
            <a:off x="5503825" y="5373725"/>
            <a:ext cx="3456000" cy="3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4"/>
              </a:rPr>
              <a:t>https://blog.naver.com/ndb796/221277713538</a:t>
            </a:r>
            <a:endParaRPr sz="10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8"/>
        <p:cNvGrpSpPr/>
        <p:nvPr/>
      </p:nvGrpSpPr>
      <p:grpSpPr>
        <a:xfrm>
          <a:off x="0" y="0"/>
          <a:ext cx="0" cy="0"/>
          <a:chOff x="0" y="0"/>
          <a:chExt cx="0" cy="0"/>
        </a:xfrm>
      </p:grpSpPr>
      <p:sp>
        <p:nvSpPr>
          <p:cNvPr id="469" name="Google Shape;469;p5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30</a:t>
            </a:fld>
            <a:endParaRPr/>
          </a:p>
        </p:txBody>
      </p:sp>
      <p:pic>
        <p:nvPicPr>
          <p:cNvPr id="470" name="Google Shape;470;p5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71" name="Google Shape;471;p5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472" name="Google Shape;472;p54"/>
          <p:cNvSpPr/>
          <p:nvPr/>
        </p:nvSpPr>
        <p:spPr>
          <a:xfrm>
            <a:off x="669450" y="1373775"/>
            <a:ext cx="7805100" cy="11004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9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선형회귀(Linear Regression) 실습</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00000"/>
              </a:lnSpc>
              <a:spcBef>
                <a:spcPts val="600"/>
              </a:spcBef>
              <a:spcAft>
                <a:spcPts val="0"/>
              </a:spcAft>
              <a:buSzPts val="1100"/>
              <a:buNone/>
            </a:pPr>
            <a:endParaRPr sz="16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120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473" name="Google Shape;473;p54"/>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 실습(Exercise)</a:t>
            </a:r>
            <a:endParaRPr sz="1800" b="1">
              <a:solidFill>
                <a:schemeClr val="lt1"/>
              </a:solidFill>
            </a:endParaRPr>
          </a:p>
        </p:txBody>
      </p:sp>
      <p:pic>
        <p:nvPicPr>
          <p:cNvPr id="474" name="Google Shape;474;p54"/>
          <p:cNvPicPr preferRelativeResize="0"/>
          <p:nvPr/>
        </p:nvPicPr>
        <p:blipFill>
          <a:blip r:embed="rId5">
            <a:alphaModFix/>
          </a:blip>
          <a:stretch>
            <a:fillRect/>
          </a:stretch>
        </p:blipFill>
        <p:spPr>
          <a:xfrm>
            <a:off x="874277" y="2655875"/>
            <a:ext cx="7395450" cy="228827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8"/>
        <p:cNvGrpSpPr/>
        <p:nvPr/>
      </p:nvGrpSpPr>
      <p:grpSpPr>
        <a:xfrm>
          <a:off x="0" y="0"/>
          <a:ext cx="0" cy="0"/>
          <a:chOff x="0" y="0"/>
          <a:chExt cx="0" cy="0"/>
        </a:xfrm>
      </p:grpSpPr>
      <p:sp>
        <p:nvSpPr>
          <p:cNvPr id="479" name="Google Shape;479;p5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31</a:t>
            </a:fld>
            <a:endParaRPr/>
          </a:p>
        </p:txBody>
      </p:sp>
      <p:pic>
        <p:nvPicPr>
          <p:cNvPr id="480" name="Google Shape;480;p5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81" name="Google Shape;481;p5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482" name="Google Shape;482;p55"/>
          <p:cNvSpPr/>
          <p:nvPr/>
        </p:nvSpPr>
        <p:spPr>
          <a:xfrm>
            <a:off x="669450" y="1373775"/>
            <a:ext cx="7805100" cy="11004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9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선형회귀(Linear Regression) 실습</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00000"/>
              </a:lnSpc>
              <a:spcBef>
                <a:spcPts val="600"/>
              </a:spcBef>
              <a:spcAft>
                <a:spcPts val="0"/>
              </a:spcAft>
              <a:buSzPts val="1100"/>
              <a:buNone/>
            </a:pPr>
            <a:endParaRPr sz="16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120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483" name="Google Shape;483;p55"/>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 실습(Exercise)</a:t>
            </a:r>
            <a:endParaRPr sz="1800" b="1">
              <a:solidFill>
                <a:schemeClr val="lt1"/>
              </a:solidFill>
            </a:endParaRPr>
          </a:p>
        </p:txBody>
      </p:sp>
      <p:pic>
        <p:nvPicPr>
          <p:cNvPr id="484" name="Google Shape;484;p55"/>
          <p:cNvPicPr preferRelativeResize="0"/>
          <p:nvPr/>
        </p:nvPicPr>
        <p:blipFill>
          <a:blip r:embed="rId5">
            <a:alphaModFix/>
          </a:blip>
          <a:stretch>
            <a:fillRect/>
          </a:stretch>
        </p:blipFill>
        <p:spPr>
          <a:xfrm>
            <a:off x="849450" y="3053656"/>
            <a:ext cx="7445108" cy="1818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8"/>
        <p:cNvGrpSpPr/>
        <p:nvPr/>
      </p:nvGrpSpPr>
      <p:grpSpPr>
        <a:xfrm>
          <a:off x="0" y="0"/>
          <a:ext cx="0" cy="0"/>
          <a:chOff x="0" y="0"/>
          <a:chExt cx="0" cy="0"/>
        </a:xfrm>
      </p:grpSpPr>
      <p:sp>
        <p:nvSpPr>
          <p:cNvPr id="489" name="Google Shape;489;p5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32</a:t>
            </a:fld>
            <a:endParaRPr/>
          </a:p>
        </p:txBody>
      </p:sp>
      <p:pic>
        <p:nvPicPr>
          <p:cNvPr id="490" name="Google Shape;490;p5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91" name="Google Shape;491;p5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492" name="Google Shape;492;p56"/>
          <p:cNvSpPr/>
          <p:nvPr/>
        </p:nvSpPr>
        <p:spPr>
          <a:xfrm>
            <a:off x="669450" y="1373775"/>
            <a:ext cx="7805100" cy="11004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9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선형회귀(Linear Regression) 실습</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00000"/>
              </a:lnSpc>
              <a:spcBef>
                <a:spcPts val="600"/>
              </a:spcBef>
              <a:spcAft>
                <a:spcPts val="0"/>
              </a:spcAft>
              <a:buSzPts val="1100"/>
              <a:buNone/>
            </a:pPr>
            <a:endParaRPr sz="16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120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493" name="Google Shape;493;p56"/>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 실습(Exercise)</a:t>
            </a:r>
            <a:endParaRPr sz="1800" b="1">
              <a:solidFill>
                <a:schemeClr val="lt1"/>
              </a:solidFill>
            </a:endParaRPr>
          </a:p>
        </p:txBody>
      </p:sp>
      <p:pic>
        <p:nvPicPr>
          <p:cNvPr id="494" name="Google Shape;494;p56"/>
          <p:cNvPicPr preferRelativeResize="0"/>
          <p:nvPr/>
        </p:nvPicPr>
        <p:blipFill>
          <a:blip r:embed="rId5">
            <a:alphaModFix/>
          </a:blip>
          <a:stretch>
            <a:fillRect/>
          </a:stretch>
        </p:blipFill>
        <p:spPr>
          <a:xfrm>
            <a:off x="1240500" y="3003950"/>
            <a:ext cx="6662977" cy="1894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8"/>
        <p:cNvGrpSpPr/>
        <p:nvPr/>
      </p:nvGrpSpPr>
      <p:grpSpPr>
        <a:xfrm>
          <a:off x="0" y="0"/>
          <a:ext cx="0" cy="0"/>
          <a:chOff x="0" y="0"/>
          <a:chExt cx="0" cy="0"/>
        </a:xfrm>
      </p:grpSpPr>
      <p:sp>
        <p:nvSpPr>
          <p:cNvPr id="499" name="Google Shape;499;p5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33</a:t>
            </a:fld>
            <a:endParaRPr/>
          </a:p>
        </p:txBody>
      </p:sp>
      <p:pic>
        <p:nvPicPr>
          <p:cNvPr id="500" name="Google Shape;500;p5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01" name="Google Shape;501;p5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502" name="Google Shape;502;p57"/>
          <p:cNvSpPr/>
          <p:nvPr/>
        </p:nvSpPr>
        <p:spPr>
          <a:xfrm>
            <a:off x="669450" y="1373775"/>
            <a:ext cx="7805100" cy="11004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9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선형회귀(Linear Regression) 실습</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00000"/>
              </a:lnSpc>
              <a:spcBef>
                <a:spcPts val="600"/>
              </a:spcBef>
              <a:spcAft>
                <a:spcPts val="0"/>
              </a:spcAft>
              <a:buSzPts val="1100"/>
              <a:buNone/>
            </a:pPr>
            <a:endParaRPr sz="16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120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503" name="Google Shape;503;p57"/>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 실습(Exercise)</a:t>
            </a:r>
            <a:endParaRPr sz="1800" b="1">
              <a:solidFill>
                <a:schemeClr val="lt1"/>
              </a:solidFill>
            </a:endParaRPr>
          </a:p>
        </p:txBody>
      </p:sp>
      <p:pic>
        <p:nvPicPr>
          <p:cNvPr id="504" name="Google Shape;504;p57"/>
          <p:cNvPicPr preferRelativeResize="0"/>
          <p:nvPr/>
        </p:nvPicPr>
        <p:blipFill>
          <a:blip r:embed="rId5">
            <a:alphaModFix/>
          </a:blip>
          <a:stretch>
            <a:fillRect/>
          </a:stretch>
        </p:blipFill>
        <p:spPr>
          <a:xfrm>
            <a:off x="966288" y="2945413"/>
            <a:ext cx="7211420" cy="1709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8"/>
        <p:cNvGrpSpPr/>
        <p:nvPr/>
      </p:nvGrpSpPr>
      <p:grpSpPr>
        <a:xfrm>
          <a:off x="0" y="0"/>
          <a:ext cx="0" cy="0"/>
          <a:chOff x="0" y="0"/>
          <a:chExt cx="0" cy="0"/>
        </a:xfrm>
      </p:grpSpPr>
      <p:sp>
        <p:nvSpPr>
          <p:cNvPr id="509" name="Google Shape;509;p5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34</a:t>
            </a:fld>
            <a:endParaRPr/>
          </a:p>
        </p:txBody>
      </p:sp>
      <p:pic>
        <p:nvPicPr>
          <p:cNvPr id="510" name="Google Shape;510;p5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11" name="Google Shape;511;p5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512" name="Google Shape;512;p58"/>
          <p:cNvSpPr/>
          <p:nvPr/>
        </p:nvSpPr>
        <p:spPr>
          <a:xfrm>
            <a:off x="669450" y="1373775"/>
            <a:ext cx="7805100" cy="11004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9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선형회귀(Linear Regression) 실습</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00000"/>
              </a:lnSpc>
              <a:spcBef>
                <a:spcPts val="600"/>
              </a:spcBef>
              <a:spcAft>
                <a:spcPts val="0"/>
              </a:spcAft>
              <a:buSzPts val="1100"/>
              <a:buNone/>
            </a:pPr>
            <a:endParaRPr sz="16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120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513" name="Google Shape;513;p58"/>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 실습(Exercise)</a:t>
            </a:r>
            <a:endParaRPr sz="1800" b="1">
              <a:solidFill>
                <a:schemeClr val="lt1"/>
              </a:solidFill>
            </a:endParaRPr>
          </a:p>
        </p:txBody>
      </p:sp>
      <p:pic>
        <p:nvPicPr>
          <p:cNvPr id="514" name="Google Shape;514;p58"/>
          <p:cNvPicPr preferRelativeResize="0"/>
          <p:nvPr/>
        </p:nvPicPr>
        <p:blipFill>
          <a:blip r:embed="rId5">
            <a:alphaModFix/>
          </a:blip>
          <a:stretch>
            <a:fillRect/>
          </a:stretch>
        </p:blipFill>
        <p:spPr>
          <a:xfrm>
            <a:off x="593825" y="2821624"/>
            <a:ext cx="7956349" cy="1756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8"/>
        <p:cNvGrpSpPr/>
        <p:nvPr/>
      </p:nvGrpSpPr>
      <p:grpSpPr>
        <a:xfrm>
          <a:off x="0" y="0"/>
          <a:ext cx="0" cy="0"/>
          <a:chOff x="0" y="0"/>
          <a:chExt cx="0" cy="0"/>
        </a:xfrm>
      </p:grpSpPr>
      <p:sp>
        <p:nvSpPr>
          <p:cNvPr id="519" name="Google Shape;519;p5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35</a:t>
            </a:fld>
            <a:endParaRPr/>
          </a:p>
        </p:txBody>
      </p:sp>
      <p:pic>
        <p:nvPicPr>
          <p:cNvPr id="520" name="Google Shape;520;p5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21" name="Google Shape;521;p5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522" name="Google Shape;522;p59"/>
          <p:cNvSpPr/>
          <p:nvPr/>
        </p:nvSpPr>
        <p:spPr>
          <a:xfrm>
            <a:off x="669450" y="1373775"/>
            <a:ext cx="7805100" cy="11004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9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선형회귀(Linear Regression) 실습</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00000"/>
              </a:lnSpc>
              <a:spcBef>
                <a:spcPts val="600"/>
              </a:spcBef>
              <a:spcAft>
                <a:spcPts val="0"/>
              </a:spcAft>
              <a:buSzPts val="1100"/>
              <a:buNone/>
            </a:pPr>
            <a:endParaRPr sz="16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120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523" name="Google Shape;523;p59"/>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 실습(Exercise)</a:t>
            </a:r>
            <a:endParaRPr sz="1800" b="1">
              <a:solidFill>
                <a:schemeClr val="lt1"/>
              </a:solidFill>
            </a:endParaRPr>
          </a:p>
        </p:txBody>
      </p:sp>
      <p:pic>
        <p:nvPicPr>
          <p:cNvPr id="524" name="Google Shape;524;p59"/>
          <p:cNvPicPr preferRelativeResize="0"/>
          <p:nvPr/>
        </p:nvPicPr>
        <p:blipFill>
          <a:blip r:embed="rId5">
            <a:alphaModFix/>
          </a:blip>
          <a:stretch>
            <a:fillRect/>
          </a:stretch>
        </p:blipFill>
        <p:spPr>
          <a:xfrm>
            <a:off x="890963" y="1990025"/>
            <a:ext cx="7362075" cy="3937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8"/>
        <p:cNvGrpSpPr/>
        <p:nvPr/>
      </p:nvGrpSpPr>
      <p:grpSpPr>
        <a:xfrm>
          <a:off x="0" y="0"/>
          <a:ext cx="0" cy="0"/>
          <a:chOff x="0" y="0"/>
          <a:chExt cx="0" cy="0"/>
        </a:xfrm>
      </p:grpSpPr>
      <p:sp>
        <p:nvSpPr>
          <p:cNvPr id="529" name="Google Shape;529;p6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36</a:t>
            </a:fld>
            <a:endParaRPr/>
          </a:p>
        </p:txBody>
      </p:sp>
      <p:pic>
        <p:nvPicPr>
          <p:cNvPr id="530" name="Google Shape;530;p6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31" name="Google Shape;531;p6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532" name="Google Shape;532;p60"/>
          <p:cNvSpPr/>
          <p:nvPr/>
        </p:nvSpPr>
        <p:spPr>
          <a:xfrm>
            <a:off x="669450" y="1373775"/>
            <a:ext cx="7805100" cy="44229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9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선형회귀(Linear Regression) 실습</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00000"/>
              </a:lnSpc>
              <a:spcBef>
                <a:spcPts val="600"/>
              </a:spcBef>
              <a:spcAft>
                <a:spcPts val="0"/>
              </a:spcAft>
              <a:buSzPts val="1100"/>
              <a:buNone/>
            </a:pPr>
            <a:endParaRPr sz="16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1200"/>
              </a:spcBef>
              <a:spcAft>
                <a:spcPts val="0"/>
              </a:spcAft>
              <a:buClr>
                <a:schemeClr val="dk1"/>
              </a:buClr>
              <a:buSzPts val="1100"/>
              <a:buFont typeface="Arial"/>
              <a:buNone/>
            </a:pPr>
            <a:r>
              <a:rPr lang="ko-KR" b="1" dirty="0">
                <a:solidFill>
                  <a:srgbClr val="3F3F3F"/>
                </a:solidFill>
                <a:latin typeface="맑은 고딕" panose="020B0503020000020004" pitchFamily="50" charset="-127"/>
                <a:ea typeface="맑은 고딕" panose="020B0503020000020004" pitchFamily="50" charset="-127"/>
                <a:cs typeface="Roboto"/>
                <a:sym typeface="Roboto"/>
              </a:rPr>
              <a:t>보충 자료: 올바른 학습을 시키지 못하는 경우를 알아봅시다.</a:t>
            </a:r>
            <a:endParaRPr b="1"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0"/>
              </a:spcBef>
              <a:spcAft>
                <a:spcPts val="0"/>
              </a:spcAft>
              <a:buClr>
                <a:schemeClr val="dk1"/>
              </a:buClr>
              <a:buSzPts val="1100"/>
              <a:buFont typeface="Arial"/>
              <a:buNone/>
            </a:pPr>
            <a:r>
              <a:rPr lang="ko-KR" b="1" u="sng" dirty="0">
                <a:solidFill>
                  <a:srgbClr val="CC0000"/>
                </a:solidFill>
                <a:latin typeface="맑은 고딕" panose="020B0503020000020004" pitchFamily="50" charset="-127"/>
                <a:ea typeface="맑은 고딕" panose="020B0503020000020004" pitchFamily="50" charset="-127"/>
                <a:cs typeface="Roboto"/>
                <a:sym typeface="Roboto"/>
              </a:rPr>
              <a:t>1) 너무 과도하게 점프하는 경우</a:t>
            </a:r>
            <a:endParaRPr b="1" u="sng" dirty="0">
              <a:solidFill>
                <a:srgbClr val="CC0000"/>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  점프(Jump) 수치를 1로 바꾸면 어떻게 될까요? a = tf.Variable(1)로 소스코드를 변경한 이후에 실행해봅시다. 보면 너무 점프의 폭이 커서 오히려 곡선 밖으로 튕겨나간 것을 알 수 있습니다. 쉽게 말해 올바른 학습이 이루어지지 않게 됩니다.</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0"/>
              </a:spcBef>
              <a:spcAft>
                <a:spcPts val="0"/>
              </a:spcAft>
              <a:buNone/>
            </a:pPr>
            <a:r>
              <a:rPr lang="ko-KR" sz="1800" dirty="0">
                <a:solidFill>
                  <a:srgbClr val="3F3F3F"/>
                </a:solidFill>
                <a:latin typeface="맑은 고딕" panose="020B0503020000020004" pitchFamily="50" charset="-127"/>
                <a:ea typeface="맑은 고딕" panose="020B0503020000020004" pitchFamily="50" charset="-127"/>
                <a:cs typeface="Roboto"/>
                <a:sym typeface="Roboto"/>
              </a:rPr>
              <a:t>Colab에서 Runtime &gt;&gt; Restart and run all 을 클릭합니다.</a:t>
            </a: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533" name="Google Shape;533;p60"/>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 실습(Exercise)</a:t>
            </a:r>
            <a:endParaRPr sz="1800" b="1">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7"/>
        <p:cNvGrpSpPr/>
        <p:nvPr/>
      </p:nvGrpSpPr>
      <p:grpSpPr>
        <a:xfrm>
          <a:off x="0" y="0"/>
          <a:ext cx="0" cy="0"/>
          <a:chOff x="0" y="0"/>
          <a:chExt cx="0" cy="0"/>
        </a:xfrm>
      </p:grpSpPr>
      <p:sp>
        <p:nvSpPr>
          <p:cNvPr id="538" name="Google Shape;538;p6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37</a:t>
            </a:fld>
            <a:endParaRPr/>
          </a:p>
        </p:txBody>
      </p:sp>
      <p:pic>
        <p:nvPicPr>
          <p:cNvPr id="539" name="Google Shape;539;p6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40" name="Google Shape;540;p6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541" name="Google Shape;541;p61"/>
          <p:cNvSpPr/>
          <p:nvPr/>
        </p:nvSpPr>
        <p:spPr>
          <a:xfrm>
            <a:off x="669450" y="1373775"/>
            <a:ext cx="7805100" cy="44229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9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선형회귀(Linear Regression) 실습</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300"/>
              </a:spcBef>
              <a:spcAft>
                <a:spcPts val="0"/>
              </a:spcAft>
              <a:buNone/>
            </a:pPr>
            <a:endParaRPr b="1"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0"/>
              </a:spcBef>
              <a:spcAft>
                <a:spcPts val="0"/>
              </a:spcAft>
              <a:buNone/>
            </a:pPr>
            <a:r>
              <a:rPr lang="ko-KR" b="1" u="sng" dirty="0">
                <a:solidFill>
                  <a:srgbClr val="CC0000"/>
                </a:solidFill>
                <a:latin typeface="맑은 고딕" panose="020B0503020000020004" pitchFamily="50" charset="-127"/>
                <a:ea typeface="맑은 고딕" panose="020B0503020000020004" pitchFamily="50" charset="-127"/>
                <a:cs typeface="Roboto"/>
                <a:sym typeface="Roboto"/>
              </a:rPr>
              <a:t>1) 너무 과도하게 점프하는 경우</a:t>
            </a:r>
            <a:endParaRPr b="1" u="sng" dirty="0">
              <a:solidFill>
                <a:srgbClr val="CC0000"/>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0"/>
              </a:spcBef>
              <a:spcAft>
                <a:spcPts val="0"/>
              </a:spcAft>
              <a:buNone/>
            </a:pPr>
            <a:endParaRPr b="1" u="sng" dirty="0">
              <a:solidFill>
                <a:srgbClr val="CC0000"/>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0"/>
              </a:spcBef>
              <a:spcAft>
                <a:spcPts val="0"/>
              </a:spcAft>
              <a:buNone/>
            </a:pPr>
            <a:r>
              <a:rPr lang="ko-KR" b="1" dirty="0">
                <a:solidFill>
                  <a:srgbClr val="CC0000"/>
                </a:solidFill>
                <a:latin typeface="맑은 고딕" panose="020B0503020000020004" pitchFamily="50" charset="-127"/>
                <a:ea typeface="맑은 고딕" panose="020B0503020000020004" pitchFamily="50" charset="-127"/>
                <a:cs typeface="Roboto"/>
                <a:sym typeface="Roboto"/>
              </a:rPr>
              <a:t>이런 결과가 나옵니다. =&gt;</a:t>
            </a:r>
            <a:endParaRPr b="1" dirty="0">
              <a:solidFill>
                <a:srgbClr val="CC0000"/>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542" name="Google Shape;542;p61"/>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 실습(Exercise)</a:t>
            </a:r>
            <a:endParaRPr sz="1800" b="1">
              <a:solidFill>
                <a:schemeClr val="lt1"/>
              </a:solidFill>
            </a:endParaRPr>
          </a:p>
        </p:txBody>
      </p:sp>
      <p:pic>
        <p:nvPicPr>
          <p:cNvPr id="543" name="Google Shape;543;p61"/>
          <p:cNvPicPr preferRelativeResize="0"/>
          <p:nvPr/>
        </p:nvPicPr>
        <p:blipFill>
          <a:blip r:embed="rId5">
            <a:alphaModFix/>
          </a:blip>
          <a:stretch>
            <a:fillRect/>
          </a:stretch>
        </p:blipFill>
        <p:spPr>
          <a:xfrm>
            <a:off x="3388175" y="2167638"/>
            <a:ext cx="5143500" cy="3629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7"/>
        <p:cNvGrpSpPr/>
        <p:nvPr/>
      </p:nvGrpSpPr>
      <p:grpSpPr>
        <a:xfrm>
          <a:off x="0" y="0"/>
          <a:ext cx="0" cy="0"/>
          <a:chOff x="0" y="0"/>
          <a:chExt cx="0" cy="0"/>
        </a:xfrm>
      </p:grpSpPr>
      <p:sp>
        <p:nvSpPr>
          <p:cNvPr id="548" name="Google Shape;548;p6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38</a:t>
            </a:fld>
            <a:endParaRPr/>
          </a:p>
        </p:txBody>
      </p:sp>
      <p:pic>
        <p:nvPicPr>
          <p:cNvPr id="549" name="Google Shape;549;p6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50" name="Google Shape;550;p6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551" name="Google Shape;551;p62"/>
          <p:cNvSpPr/>
          <p:nvPr/>
        </p:nvSpPr>
        <p:spPr>
          <a:xfrm>
            <a:off x="669450" y="1373775"/>
            <a:ext cx="7805100" cy="44229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9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선형회귀(Linear Regression) 실습</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00000"/>
              </a:lnSpc>
              <a:spcBef>
                <a:spcPts val="600"/>
              </a:spcBef>
              <a:spcAft>
                <a:spcPts val="0"/>
              </a:spcAft>
              <a:buSzPts val="1100"/>
              <a:buNone/>
            </a:pPr>
            <a:endParaRPr sz="16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1200"/>
              </a:spcBef>
              <a:spcAft>
                <a:spcPts val="0"/>
              </a:spcAft>
              <a:buNone/>
            </a:pPr>
            <a:r>
              <a:rPr lang="ko-KR" b="1" u="sng" dirty="0">
                <a:solidFill>
                  <a:srgbClr val="CC0000"/>
                </a:solidFill>
                <a:latin typeface="맑은 고딕" panose="020B0503020000020004" pitchFamily="50" charset="-127"/>
                <a:ea typeface="맑은 고딕" panose="020B0503020000020004" pitchFamily="50" charset="-127"/>
                <a:cs typeface="Roboto"/>
                <a:sym typeface="Roboto"/>
              </a:rPr>
              <a:t>2) 너무 적게 점프하는 경우</a:t>
            </a:r>
            <a:endParaRPr b="1" u="sng" dirty="0">
              <a:solidFill>
                <a:srgbClr val="CC0000"/>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0"/>
              </a:spcBef>
              <a:spcAft>
                <a:spcPts val="0"/>
              </a:spcAft>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  그렇다면 이번에는 점프(Jump)의 폭을 0.001로 매우 작게 만들어봅니다.</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200000"/>
              </a:lnSpc>
              <a:spcBef>
                <a:spcPts val="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200000"/>
              </a:lnSpc>
              <a:spcBef>
                <a:spcPts val="0"/>
              </a:spcBef>
              <a:spcAft>
                <a:spcPts val="0"/>
              </a:spcAft>
              <a:buNone/>
            </a:pPr>
            <a:r>
              <a:rPr lang="ko-KR" sz="1800" dirty="0">
                <a:solidFill>
                  <a:srgbClr val="3F3F3F"/>
                </a:solidFill>
                <a:latin typeface="맑은 고딕" panose="020B0503020000020004" pitchFamily="50" charset="-127"/>
                <a:ea typeface="맑은 고딕" panose="020B0503020000020004" pitchFamily="50" charset="-127"/>
                <a:cs typeface="Roboto"/>
                <a:sym typeface="Roboto"/>
              </a:rPr>
              <a:t>a = tf.Variable(0.001)로 소스코드를 변경한 이후</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0"/>
              </a:spcBef>
              <a:spcAft>
                <a:spcPts val="0"/>
              </a:spcAft>
              <a:buNone/>
            </a:pPr>
            <a:r>
              <a:rPr lang="ko-KR" sz="1800" dirty="0">
                <a:solidFill>
                  <a:srgbClr val="3F3F3F"/>
                </a:solidFill>
                <a:latin typeface="맑은 고딕" panose="020B0503020000020004" pitchFamily="50" charset="-127"/>
                <a:ea typeface="맑은 고딕" panose="020B0503020000020004" pitchFamily="50" charset="-127"/>
                <a:cs typeface="Roboto"/>
                <a:sym typeface="Roboto"/>
              </a:rPr>
              <a:t>Colab에서 Runtime &gt;&gt; Restart and run all 을 클릭합니다.</a:t>
            </a: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552" name="Google Shape;552;p62"/>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 실습(Exercise)</a:t>
            </a:r>
            <a:endParaRPr sz="1800" b="1">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6"/>
        <p:cNvGrpSpPr/>
        <p:nvPr/>
      </p:nvGrpSpPr>
      <p:grpSpPr>
        <a:xfrm>
          <a:off x="0" y="0"/>
          <a:ext cx="0" cy="0"/>
          <a:chOff x="0" y="0"/>
          <a:chExt cx="0" cy="0"/>
        </a:xfrm>
      </p:grpSpPr>
      <p:sp>
        <p:nvSpPr>
          <p:cNvPr id="557" name="Google Shape;557;p6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39</a:t>
            </a:fld>
            <a:endParaRPr/>
          </a:p>
        </p:txBody>
      </p:sp>
      <p:pic>
        <p:nvPicPr>
          <p:cNvPr id="558" name="Google Shape;558;p6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59" name="Google Shape;559;p6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560" name="Google Shape;560;p63"/>
          <p:cNvSpPr/>
          <p:nvPr/>
        </p:nvSpPr>
        <p:spPr>
          <a:xfrm>
            <a:off x="669450" y="1373775"/>
            <a:ext cx="2748000" cy="45513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9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선형회귀(Linear Regression) 실습</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00000"/>
              </a:lnSpc>
              <a:spcBef>
                <a:spcPts val="600"/>
              </a:spcBef>
              <a:spcAft>
                <a:spcPts val="0"/>
              </a:spcAft>
              <a:buSzPts val="1100"/>
              <a:buNone/>
            </a:pPr>
            <a:endParaRPr sz="16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1200"/>
              </a:spcBef>
              <a:spcAft>
                <a:spcPts val="0"/>
              </a:spcAft>
              <a:buNone/>
            </a:pPr>
            <a:r>
              <a:rPr lang="ko-KR" b="1" u="sng" dirty="0">
                <a:solidFill>
                  <a:srgbClr val="CC0000"/>
                </a:solidFill>
                <a:latin typeface="맑은 고딕" panose="020B0503020000020004" pitchFamily="50" charset="-127"/>
                <a:ea typeface="맑은 고딕" panose="020B0503020000020004" pitchFamily="50" charset="-127"/>
                <a:cs typeface="Roboto"/>
                <a:sym typeface="Roboto"/>
              </a:rPr>
              <a:t>2) 너무 적게 점프하는 경우의 결과</a:t>
            </a:r>
            <a:endParaRPr b="1" u="sng" dirty="0">
              <a:solidFill>
                <a:srgbClr val="CC0000"/>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561" name="Google Shape;561;p63"/>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 실습(Exercise)</a:t>
            </a:r>
            <a:endParaRPr sz="1800" b="1">
              <a:solidFill>
                <a:schemeClr val="lt1"/>
              </a:solidFill>
            </a:endParaRPr>
          </a:p>
        </p:txBody>
      </p:sp>
      <p:pic>
        <p:nvPicPr>
          <p:cNvPr id="562" name="Google Shape;562;p63"/>
          <p:cNvPicPr preferRelativeResize="0"/>
          <p:nvPr/>
        </p:nvPicPr>
        <p:blipFill>
          <a:blip r:embed="rId5">
            <a:alphaModFix/>
          </a:blip>
          <a:stretch>
            <a:fillRect/>
          </a:stretch>
        </p:blipFill>
        <p:spPr>
          <a:xfrm>
            <a:off x="3593175" y="1873366"/>
            <a:ext cx="5036850" cy="339856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6"/>
        <p:cNvGrpSpPr/>
        <p:nvPr/>
      </p:nvGrpSpPr>
      <p:grpSpPr>
        <a:xfrm>
          <a:off x="0" y="0"/>
          <a:ext cx="0" cy="0"/>
          <a:chOff x="0" y="0"/>
          <a:chExt cx="0" cy="0"/>
        </a:xfrm>
      </p:grpSpPr>
      <p:sp>
        <p:nvSpPr>
          <p:cNvPr id="217" name="Google Shape;217;p28"/>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a:t>
            </a:r>
            <a:endParaRPr sz="1800" b="1">
              <a:solidFill>
                <a:schemeClr val="lt1"/>
              </a:solidFill>
            </a:endParaRPr>
          </a:p>
        </p:txBody>
      </p:sp>
      <p:sp>
        <p:nvSpPr>
          <p:cNvPr id="218" name="Google Shape;218;p2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a:t>
            </a:fld>
            <a:endParaRPr/>
          </a:p>
        </p:txBody>
      </p:sp>
      <p:pic>
        <p:nvPicPr>
          <p:cNvPr id="219" name="Google Shape;219;p2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20" name="Google Shape;220;p2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sp>
        <p:nvSpPr>
          <p:cNvPr id="221" name="Google Shape;221;p28"/>
          <p:cNvSpPr/>
          <p:nvPr/>
        </p:nvSpPr>
        <p:spPr>
          <a:xfrm>
            <a:off x="676350" y="1594625"/>
            <a:ext cx="7861500" cy="332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600"/>
              </a:spcBef>
              <a:spcAft>
                <a:spcPts val="0"/>
              </a:spcAft>
              <a:buSzPts val="1100"/>
              <a:buNone/>
            </a:pPr>
            <a:r>
              <a:rPr lang="ko-KR" sz="2400" b="1" dirty="0">
                <a:solidFill>
                  <a:srgbClr val="3F3F3F"/>
                </a:solidFill>
                <a:latin typeface="맑은 고딕" panose="020B0503020000020004" pitchFamily="50" charset="-127"/>
                <a:ea typeface="맑은 고딕" panose="020B0503020000020004" pitchFamily="50" charset="-127"/>
                <a:cs typeface="Roboto"/>
                <a:sym typeface="Roboto"/>
              </a:rPr>
              <a:t>선형 회귀(Linear Regression)</a:t>
            </a:r>
            <a:endParaRPr sz="24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600"/>
              </a:spcBef>
              <a:spcAft>
                <a:spcPts val="0"/>
              </a:spcAft>
              <a:buSzPts val="1100"/>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marR="0" lvl="0" indent="-342900" algn="l" rtl="0">
              <a:lnSpc>
                <a:spcPct val="150000"/>
              </a:lnSpc>
              <a:spcBef>
                <a:spcPts val="0"/>
              </a:spcBef>
              <a:spcAft>
                <a:spcPts val="0"/>
              </a:spcAft>
              <a:buClr>
                <a:srgbClr val="3F3F3F"/>
              </a:buClr>
              <a:buSzPts val="1800"/>
              <a:buFont typeface="Roboto"/>
              <a:buChar char="●"/>
            </a:pPr>
            <a:r>
              <a:rPr lang="ko-KR" sz="1800" dirty="0">
                <a:solidFill>
                  <a:srgbClr val="3F3F3F"/>
                </a:solidFill>
                <a:latin typeface="맑은 고딕" panose="020B0503020000020004" pitchFamily="50" charset="-127"/>
                <a:ea typeface="맑은 고딕" panose="020B0503020000020004" pitchFamily="50" charset="-127"/>
                <a:cs typeface="Roboto"/>
                <a:sym typeface="Roboto"/>
              </a:rPr>
              <a:t>변수 사이의 선형적인 관계를 모델링 한 것.</a:t>
            </a: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marR="0" lvl="0" indent="-342900" algn="l" rtl="0">
              <a:lnSpc>
                <a:spcPct val="150000"/>
              </a:lnSpc>
              <a:spcBef>
                <a:spcPts val="0"/>
              </a:spcBef>
              <a:spcAft>
                <a:spcPts val="0"/>
              </a:spcAft>
              <a:buClr>
                <a:srgbClr val="3F3F3F"/>
              </a:buClr>
              <a:buSzPts val="1800"/>
              <a:buFont typeface="Roboto"/>
              <a:buChar char="●"/>
            </a:pPr>
            <a:r>
              <a:rPr lang="ko-KR" sz="1800" dirty="0">
                <a:solidFill>
                  <a:srgbClr val="3F3F3F"/>
                </a:solidFill>
                <a:latin typeface="맑은 고딕" panose="020B0503020000020004" pitchFamily="50" charset="-127"/>
                <a:ea typeface="맑은 고딕" panose="020B0503020000020004" pitchFamily="50" charset="-127"/>
                <a:cs typeface="Roboto"/>
                <a:sym typeface="Roboto"/>
              </a:rPr>
              <a:t>통계학: 관찰된 연속형 변수들에 대해 두 변수 사이의 모형을 구한뒤 적합도를 측정해 내는 분석 방법</a:t>
            </a: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marR="0" lvl="0" indent="-342900" algn="l" rtl="0">
              <a:lnSpc>
                <a:spcPct val="150000"/>
              </a:lnSpc>
              <a:spcBef>
                <a:spcPts val="0"/>
              </a:spcBef>
              <a:spcAft>
                <a:spcPts val="0"/>
              </a:spcAft>
              <a:buClr>
                <a:srgbClr val="3F3F3F"/>
              </a:buClr>
              <a:buSzPts val="1800"/>
              <a:buFont typeface="Roboto"/>
              <a:buChar char="●"/>
            </a:pPr>
            <a:r>
              <a:rPr lang="ko-KR" sz="1800" dirty="0">
                <a:solidFill>
                  <a:srgbClr val="3F3F3F"/>
                </a:solidFill>
                <a:latin typeface="맑은 고딕" panose="020B0503020000020004" pitchFamily="50" charset="-127"/>
                <a:ea typeface="맑은 고딕" panose="020B0503020000020004" pitchFamily="50" charset="-127"/>
                <a:cs typeface="Roboto"/>
                <a:sym typeface="Roboto"/>
              </a:rPr>
              <a:t>선형: 직선적이다</a:t>
            </a: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marR="0" lvl="0" indent="-342900" algn="l" rtl="0">
              <a:lnSpc>
                <a:spcPct val="150000"/>
              </a:lnSpc>
              <a:spcBef>
                <a:spcPts val="0"/>
              </a:spcBef>
              <a:spcAft>
                <a:spcPts val="0"/>
              </a:spcAft>
              <a:buClr>
                <a:srgbClr val="3F3F3F"/>
              </a:buClr>
              <a:buSzPts val="1800"/>
              <a:buFont typeface="Roboto"/>
              <a:buChar char="●"/>
            </a:pPr>
            <a:r>
              <a:rPr lang="ko-KR" sz="1800" dirty="0">
                <a:solidFill>
                  <a:srgbClr val="3F3F3F"/>
                </a:solidFill>
                <a:latin typeface="맑은 고딕" panose="020B0503020000020004" pitchFamily="50" charset="-127"/>
                <a:ea typeface="맑은 고딕" panose="020B0503020000020004" pitchFamily="50" charset="-127"/>
                <a:cs typeface="Roboto"/>
                <a:sym typeface="Roboto"/>
              </a:rPr>
              <a:t>회귀: 돌아오다</a:t>
            </a: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SzPts val="1100"/>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222" name="Google Shape;222;p28"/>
          <p:cNvSpPr txBox="1"/>
          <p:nvPr/>
        </p:nvSpPr>
        <p:spPr>
          <a:xfrm>
            <a:off x="676350" y="5735250"/>
            <a:ext cx="3456000" cy="3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5"/>
              </a:rPr>
              <a:t>https://blog.naver.com/ndb796/221277713538</a:t>
            </a:r>
            <a:endParaRPr sz="1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6"/>
        <p:cNvGrpSpPr/>
        <p:nvPr/>
      </p:nvGrpSpPr>
      <p:grpSpPr>
        <a:xfrm>
          <a:off x="0" y="0"/>
          <a:ext cx="0" cy="0"/>
          <a:chOff x="0" y="0"/>
          <a:chExt cx="0" cy="0"/>
        </a:xfrm>
      </p:grpSpPr>
      <p:sp>
        <p:nvSpPr>
          <p:cNvPr id="567" name="Google Shape;567;p6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40</a:t>
            </a:fld>
            <a:endParaRPr/>
          </a:p>
        </p:txBody>
      </p:sp>
      <p:pic>
        <p:nvPicPr>
          <p:cNvPr id="568" name="Google Shape;568;p6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69" name="Google Shape;569;p6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570" name="Google Shape;570;p64"/>
          <p:cNvSpPr/>
          <p:nvPr/>
        </p:nvSpPr>
        <p:spPr>
          <a:xfrm>
            <a:off x="669450" y="1373775"/>
            <a:ext cx="7798200" cy="4434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9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선형회귀(Linear Regression) 실습</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00000"/>
              </a:lnSpc>
              <a:spcBef>
                <a:spcPts val="600"/>
              </a:spcBef>
              <a:spcAft>
                <a:spcPts val="0"/>
              </a:spcAft>
              <a:buSzPts val="1100"/>
              <a:buNone/>
            </a:pPr>
            <a:endParaRPr sz="16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1200"/>
              </a:spcBef>
              <a:spcAft>
                <a:spcPts val="0"/>
              </a:spcAft>
              <a:buNone/>
            </a:pPr>
            <a:r>
              <a:rPr lang="ko-KR" sz="1600" b="1" u="sng" dirty="0">
                <a:solidFill>
                  <a:srgbClr val="CC0000"/>
                </a:solidFill>
                <a:latin typeface="맑은 고딕" panose="020B0503020000020004" pitchFamily="50" charset="-127"/>
                <a:ea typeface="맑은 고딕" panose="020B0503020000020004" pitchFamily="50" charset="-127"/>
                <a:cs typeface="Roboto"/>
                <a:sym typeface="Roboto"/>
              </a:rPr>
              <a:t>2) 너무 적게 점프하는 경우의 결과</a:t>
            </a:r>
            <a:endParaRPr sz="1600" b="1" u="sng" dirty="0">
              <a:solidFill>
                <a:srgbClr val="CC0000"/>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0"/>
              </a:spcBef>
              <a:spcAft>
                <a:spcPts val="0"/>
              </a:spcAft>
              <a:buNone/>
            </a:pPr>
            <a:r>
              <a:rPr lang="ko-KR" sz="1600" dirty="0">
                <a:solidFill>
                  <a:srgbClr val="3F3F3F"/>
                </a:solidFill>
                <a:latin typeface="맑은 고딕" panose="020B0503020000020004" pitchFamily="50" charset="-127"/>
                <a:ea typeface="맑은 고딕" panose="020B0503020000020004" pitchFamily="50" charset="-127"/>
                <a:cs typeface="Roboto"/>
                <a:sym typeface="Roboto"/>
              </a:rPr>
              <a:t>폭을 0.001로 바꾸었을 때는 </a:t>
            </a:r>
            <a:endParaRPr sz="1600"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marR="0" lvl="0" indent="-330200" algn="l" rtl="0">
              <a:lnSpc>
                <a:spcPct val="200000"/>
              </a:lnSpc>
              <a:spcBef>
                <a:spcPts val="0"/>
              </a:spcBef>
              <a:spcAft>
                <a:spcPts val="0"/>
              </a:spcAft>
              <a:buClr>
                <a:srgbClr val="3F3F3F"/>
              </a:buClr>
              <a:buSzPts val="1600"/>
              <a:buFont typeface="Roboto"/>
              <a:buChar char="●"/>
            </a:pPr>
            <a:r>
              <a:rPr lang="ko-KR" sz="1600" dirty="0">
                <a:solidFill>
                  <a:srgbClr val="3F3F3F"/>
                </a:solidFill>
                <a:latin typeface="맑은 고딕" panose="020B0503020000020004" pitchFamily="50" charset="-127"/>
                <a:ea typeface="맑은 고딕" panose="020B0503020000020004" pitchFamily="50" charset="-127"/>
                <a:cs typeface="Roboto"/>
                <a:sym typeface="Roboto"/>
              </a:rPr>
              <a:t>학습의 폭이 매우 더디지만 안정적인 수치를 찾음 </a:t>
            </a:r>
            <a:endParaRPr sz="1600"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marR="0" lvl="0" indent="-330200" algn="l" rtl="0">
              <a:lnSpc>
                <a:spcPct val="200000"/>
              </a:lnSpc>
              <a:spcBef>
                <a:spcPts val="0"/>
              </a:spcBef>
              <a:spcAft>
                <a:spcPts val="0"/>
              </a:spcAft>
              <a:buClr>
                <a:srgbClr val="3F3F3F"/>
              </a:buClr>
              <a:buSzPts val="1600"/>
              <a:buFont typeface="Roboto"/>
              <a:buChar char="●"/>
            </a:pPr>
            <a:r>
              <a:rPr lang="ko-KR" sz="1600" dirty="0">
                <a:solidFill>
                  <a:srgbClr val="3F3F3F"/>
                </a:solidFill>
                <a:latin typeface="맑은 고딕" panose="020B0503020000020004" pitchFamily="50" charset="-127"/>
                <a:ea typeface="맑은 고딕" panose="020B0503020000020004" pitchFamily="50" charset="-127"/>
                <a:cs typeface="Roboto"/>
                <a:sym typeface="Roboto"/>
              </a:rPr>
              <a:t>점프의 폭을 좁게 할 때는 학습량이 더 필요</a:t>
            </a:r>
            <a:endParaRPr sz="16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0"/>
              </a:spcBef>
              <a:spcAft>
                <a:spcPts val="0"/>
              </a:spcAft>
              <a:buNone/>
            </a:pPr>
            <a:r>
              <a:rPr lang="ko-KR" sz="1200" b="1" dirty="0">
                <a:solidFill>
                  <a:srgbClr val="3F3F3F"/>
                </a:solidFill>
                <a:latin typeface="맑은 고딕" panose="020B0503020000020004" pitchFamily="50" charset="-127"/>
                <a:ea typeface="맑은 고딕" panose="020B0503020000020004" pitchFamily="50" charset="-127"/>
                <a:cs typeface="Roboto"/>
                <a:sym typeface="Roboto"/>
              </a:rPr>
              <a:t>*지금은 그대로 5,000번 밖에 학습을 안 했다는 점에서 다소 부정확한 값이 도출된 것을 알 수 있습니다.</a:t>
            </a:r>
            <a:endParaRPr sz="1200" b="1"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200000"/>
              </a:lnSpc>
              <a:spcBef>
                <a:spcPts val="0"/>
              </a:spcBef>
              <a:spcAft>
                <a:spcPts val="0"/>
              </a:spcAft>
              <a:buNone/>
            </a:pP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571" name="Google Shape;571;p64"/>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 실습(Exercise)</a:t>
            </a:r>
            <a:endParaRPr sz="1800" b="1">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5"/>
        <p:cNvGrpSpPr/>
        <p:nvPr/>
      </p:nvGrpSpPr>
      <p:grpSpPr>
        <a:xfrm>
          <a:off x="0" y="0"/>
          <a:ext cx="0" cy="0"/>
          <a:chOff x="0" y="0"/>
          <a:chExt cx="0" cy="0"/>
        </a:xfrm>
      </p:grpSpPr>
      <p:sp>
        <p:nvSpPr>
          <p:cNvPr id="576" name="Google Shape;576;p65"/>
          <p:cNvSpPr/>
          <p:nvPr/>
        </p:nvSpPr>
        <p:spPr>
          <a:xfrm>
            <a:off x="634200" y="1281750"/>
            <a:ext cx="7845900" cy="45747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End of slide</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4000"/>
              </a:lnSpc>
              <a:spcBef>
                <a:spcPts val="1000"/>
              </a:spcBef>
              <a:spcAft>
                <a:spcPts val="0"/>
              </a:spcAft>
              <a:buSzPts val="1100"/>
              <a:buNone/>
            </a:pP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4000"/>
              </a:lnSpc>
              <a:spcBef>
                <a:spcPts val="1000"/>
              </a:spcBef>
              <a:spcAft>
                <a:spcPts val="300"/>
              </a:spcAft>
              <a:buSzPts val="1100"/>
              <a:buNone/>
            </a:pP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p:txBody>
      </p:sp>
      <p:sp>
        <p:nvSpPr>
          <p:cNvPr id="577" name="Google Shape;577;p6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41</a:t>
            </a:fld>
            <a:endParaRPr/>
          </a:p>
        </p:txBody>
      </p:sp>
      <p:pic>
        <p:nvPicPr>
          <p:cNvPr id="578" name="Google Shape;578;p65"/>
          <p:cNvPicPr preferRelativeResize="0"/>
          <p:nvPr/>
        </p:nvPicPr>
        <p:blipFill rotWithShape="1">
          <a:blip r:embed="rId4">
            <a:alphaModFix/>
          </a:blip>
          <a:srcRect/>
          <a:stretch/>
        </p:blipFill>
        <p:spPr>
          <a:xfrm>
            <a:off x="5380787" y="239139"/>
            <a:ext cx="937628" cy="937628"/>
          </a:xfrm>
          <a:prstGeom prst="rect">
            <a:avLst/>
          </a:prstGeom>
          <a:noFill/>
          <a:ln>
            <a:noFill/>
          </a:ln>
        </p:spPr>
      </p:pic>
      <p:pic>
        <p:nvPicPr>
          <p:cNvPr id="579" name="Google Shape;579;p65"/>
          <p:cNvPicPr preferRelativeResize="0"/>
          <p:nvPr/>
        </p:nvPicPr>
        <p:blipFill>
          <a:blip r:embed="rId5">
            <a:alphaModFix/>
          </a:blip>
          <a:stretch>
            <a:fillRect/>
          </a:stretch>
        </p:blipFill>
        <p:spPr>
          <a:xfrm>
            <a:off x="1269125" y="2025525"/>
            <a:ext cx="6605751" cy="3716825"/>
          </a:xfrm>
          <a:prstGeom prst="rect">
            <a:avLst/>
          </a:prstGeom>
          <a:noFill/>
          <a:ln>
            <a:noFill/>
          </a:ln>
        </p:spPr>
      </p:pic>
      <p:sp>
        <p:nvSpPr>
          <p:cNvPr id="580" name="Google Shape;580;p65"/>
          <p:cNvSpPr txBox="1"/>
          <p:nvPr/>
        </p:nvSpPr>
        <p:spPr>
          <a:xfrm>
            <a:off x="634200" y="5856450"/>
            <a:ext cx="56022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900">
                <a:latin typeface="Calibri"/>
                <a:ea typeface="Calibri"/>
                <a:cs typeface="Calibri"/>
                <a:sym typeface="Calibri"/>
              </a:rPr>
              <a:t>source: </a:t>
            </a:r>
            <a:r>
              <a:rPr lang="ko-KR" sz="900" u="sng">
                <a:solidFill>
                  <a:schemeClr val="hlink"/>
                </a:solidFill>
                <a:latin typeface="Calibri"/>
                <a:ea typeface="Calibri"/>
                <a:cs typeface="Calibri"/>
                <a:sym typeface="Calibri"/>
                <a:hlinkClick r:id="rId6"/>
              </a:rPr>
              <a:t>https://www.udemy.com/artificial-intelligence-az/</a:t>
            </a:r>
            <a:endParaRPr sz="9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6"/>
        <p:cNvGrpSpPr/>
        <p:nvPr/>
      </p:nvGrpSpPr>
      <p:grpSpPr>
        <a:xfrm>
          <a:off x="0" y="0"/>
          <a:ext cx="0" cy="0"/>
          <a:chOff x="0" y="0"/>
          <a:chExt cx="0" cy="0"/>
        </a:xfrm>
      </p:grpSpPr>
      <p:sp>
        <p:nvSpPr>
          <p:cNvPr id="227" name="Google Shape;227;p29"/>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a:t>
            </a:r>
            <a:endParaRPr sz="1800" b="1">
              <a:solidFill>
                <a:schemeClr val="lt1"/>
              </a:solidFill>
            </a:endParaRPr>
          </a:p>
        </p:txBody>
      </p:sp>
      <p:sp>
        <p:nvSpPr>
          <p:cNvPr id="228" name="Google Shape;228;p2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a:t>
            </a:fld>
            <a:endParaRPr/>
          </a:p>
        </p:txBody>
      </p:sp>
      <p:pic>
        <p:nvPicPr>
          <p:cNvPr id="229" name="Google Shape;229;p2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30" name="Google Shape;230;p2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sp>
        <p:nvSpPr>
          <p:cNvPr id="231" name="Google Shape;231;p29"/>
          <p:cNvSpPr/>
          <p:nvPr/>
        </p:nvSpPr>
        <p:spPr>
          <a:xfrm>
            <a:off x="676350" y="1393025"/>
            <a:ext cx="7882500" cy="1547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600"/>
              </a:spcBef>
              <a:spcAft>
                <a:spcPts val="0"/>
              </a:spcAft>
              <a:buSzPts val="1100"/>
              <a:buNone/>
            </a:pPr>
            <a:r>
              <a:rPr lang="ko-KR" sz="2400" b="1" dirty="0">
                <a:solidFill>
                  <a:srgbClr val="3F3F3F"/>
                </a:solidFill>
                <a:latin typeface="맑은 고딕" panose="020B0503020000020004" pitchFamily="50" charset="-127"/>
                <a:ea typeface="맑은 고딕" panose="020B0503020000020004" pitchFamily="50" charset="-127"/>
                <a:cs typeface="Roboto"/>
                <a:sym typeface="Roboto"/>
              </a:rPr>
              <a:t>선형 회귀(Linear Regression)</a:t>
            </a:r>
            <a:endParaRPr sz="24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600"/>
              </a:spcBef>
              <a:spcAft>
                <a:spcPts val="0"/>
              </a:spcAft>
              <a:buSzPts val="1100"/>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SzPts val="1100"/>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대표적으로 '일하는 시간과 매출액', '공부한 시간과 성적' 등이 선형적인 관계를 가지고 있습니다. 예를 들어 장사꾼의 노동 시간과 매출 데이터가 다음과 같다고 가정해봅시다.</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SzPts val="1100"/>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pic>
        <p:nvPicPr>
          <p:cNvPr id="232" name="Google Shape;232;p29"/>
          <p:cNvPicPr preferRelativeResize="0"/>
          <p:nvPr/>
        </p:nvPicPr>
        <p:blipFill>
          <a:blip r:embed="rId5">
            <a:alphaModFix/>
          </a:blip>
          <a:stretch>
            <a:fillRect/>
          </a:stretch>
        </p:blipFill>
        <p:spPr>
          <a:xfrm>
            <a:off x="2007750" y="3118225"/>
            <a:ext cx="5219700" cy="2609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6"/>
        <p:cNvGrpSpPr/>
        <p:nvPr/>
      </p:nvGrpSpPr>
      <p:grpSpPr>
        <a:xfrm>
          <a:off x="0" y="0"/>
          <a:ext cx="0" cy="0"/>
          <a:chOff x="0" y="0"/>
          <a:chExt cx="0" cy="0"/>
        </a:xfrm>
      </p:grpSpPr>
      <p:sp>
        <p:nvSpPr>
          <p:cNvPr id="237" name="Google Shape;237;p30"/>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a:t>
            </a:r>
            <a:endParaRPr sz="1800" b="1">
              <a:solidFill>
                <a:schemeClr val="lt1"/>
              </a:solidFill>
            </a:endParaRPr>
          </a:p>
        </p:txBody>
      </p:sp>
      <p:sp>
        <p:nvSpPr>
          <p:cNvPr id="238" name="Google Shape;238;p3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a:t>
            </a:fld>
            <a:endParaRPr/>
          </a:p>
        </p:txBody>
      </p:sp>
      <p:pic>
        <p:nvPicPr>
          <p:cNvPr id="239" name="Google Shape;239;p3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40" name="Google Shape;240;p3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sp>
        <p:nvSpPr>
          <p:cNvPr id="241" name="Google Shape;241;p30"/>
          <p:cNvSpPr/>
          <p:nvPr/>
        </p:nvSpPr>
        <p:spPr>
          <a:xfrm>
            <a:off x="676350" y="1393025"/>
            <a:ext cx="7882500" cy="1250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600"/>
              </a:spcBef>
              <a:spcAft>
                <a:spcPts val="0"/>
              </a:spcAft>
              <a:buSzPts val="1100"/>
              <a:buNone/>
            </a:pPr>
            <a:r>
              <a:rPr lang="ko-KR" sz="2400" b="1" dirty="0">
                <a:solidFill>
                  <a:srgbClr val="3F3F3F"/>
                </a:solidFill>
                <a:latin typeface="맑은 고딕" panose="020B0503020000020004" pitchFamily="50" charset="-127"/>
                <a:ea typeface="맑은 고딕" panose="020B0503020000020004" pitchFamily="50" charset="-127"/>
                <a:cs typeface="Roboto"/>
                <a:sym typeface="Roboto"/>
              </a:rPr>
              <a:t>선형 회귀(Linear Regression)</a:t>
            </a:r>
            <a:endParaRPr sz="24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600"/>
              </a:spcBef>
              <a:spcAft>
                <a:spcPts val="0"/>
              </a:spcAft>
              <a:buSzPts val="1100"/>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SzPts val="1100"/>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그래프로 그리면 다음과 같습니다.</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SzPts val="1100"/>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pic>
        <p:nvPicPr>
          <p:cNvPr id="242" name="Google Shape;242;p30"/>
          <p:cNvPicPr preferRelativeResize="0"/>
          <p:nvPr/>
        </p:nvPicPr>
        <p:blipFill>
          <a:blip r:embed="rId5">
            <a:alphaModFix/>
          </a:blip>
          <a:stretch>
            <a:fillRect/>
          </a:stretch>
        </p:blipFill>
        <p:spPr>
          <a:xfrm>
            <a:off x="3567750" y="2221625"/>
            <a:ext cx="4991100" cy="3409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6"/>
        <p:cNvGrpSpPr/>
        <p:nvPr/>
      </p:nvGrpSpPr>
      <p:grpSpPr>
        <a:xfrm>
          <a:off x="0" y="0"/>
          <a:ext cx="0" cy="0"/>
          <a:chOff x="0" y="0"/>
          <a:chExt cx="0" cy="0"/>
        </a:xfrm>
      </p:grpSpPr>
      <p:sp>
        <p:nvSpPr>
          <p:cNvPr id="247" name="Google Shape;247;p31"/>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a:t>
            </a:r>
            <a:endParaRPr sz="1800" b="1">
              <a:solidFill>
                <a:schemeClr val="lt1"/>
              </a:solidFill>
            </a:endParaRPr>
          </a:p>
        </p:txBody>
      </p:sp>
      <p:sp>
        <p:nvSpPr>
          <p:cNvPr id="248" name="Google Shape;248;p3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a:t>
            </a:fld>
            <a:endParaRPr/>
          </a:p>
        </p:txBody>
      </p:sp>
      <p:pic>
        <p:nvPicPr>
          <p:cNvPr id="249" name="Google Shape;249;p3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50" name="Google Shape;250;p3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sp>
        <p:nvSpPr>
          <p:cNvPr id="251" name="Google Shape;251;p31"/>
          <p:cNvSpPr/>
          <p:nvPr/>
        </p:nvSpPr>
        <p:spPr>
          <a:xfrm>
            <a:off x="676350" y="1393025"/>
            <a:ext cx="2779800" cy="429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600"/>
              </a:spcBef>
              <a:spcAft>
                <a:spcPts val="0"/>
              </a:spcAft>
              <a:buSzPts val="1100"/>
              <a:buNone/>
            </a:pPr>
            <a:r>
              <a:rPr lang="ko-KR" sz="2400" b="1" dirty="0">
                <a:solidFill>
                  <a:srgbClr val="3F3F3F"/>
                </a:solidFill>
                <a:latin typeface="맑은 고딕" panose="020B0503020000020004" pitchFamily="50" charset="-127"/>
                <a:ea typeface="맑은 고딕" panose="020B0503020000020004" pitchFamily="50" charset="-127"/>
                <a:cs typeface="Roboto"/>
                <a:sym typeface="Roboto"/>
              </a:rPr>
              <a:t>선형 회귀(Linear Regression)</a:t>
            </a:r>
            <a:endParaRPr sz="24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600"/>
              </a:spcBef>
              <a:spcAft>
                <a:spcPts val="0"/>
              </a:spcAft>
              <a:buSzPts val="1100"/>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marR="0" lvl="0" indent="-317500" algn="l" rtl="0">
              <a:lnSpc>
                <a:spcPct val="150000"/>
              </a:lnSpc>
              <a:spcBef>
                <a:spcPts val="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선이 그려짐</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marR="0" lvl="0" indent="-317500" algn="l" rtl="0">
              <a:lnSpc>
                <a:spcPct val="150000"/>
              </a:lnSpc>
              <a:spcBef>
                <a:spcPts val="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학습을 시킨다 - 주어진 데이터를 학습시켜서 가장 합리적인 '직선'을 찾아내는 것</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marR="0" lvl="0" indent="-317500" algn="l" rtl="0">
              <a:lnSpc>
                <a:spcPct val="150000"/>
              </a:lnSpc>
              <a:spcBef>
                <a:spcPts val="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데이터는 3개 이상일 때 의미가 있슴 (데이터가 2개라면 단순히 두 점을 잇는 직선이 되어버림)</a:t>
            </a: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pic>
        <p:nvPicPr>
          <p:cNvPr id="252" name="Google Shape;252;p31"/>
          <p:cNvPicPr preferRelativeResize="0"/>
          <p:nvPr/>
        </p:nvPicPr>
        <p:blipFill>
          <a:blip r:embed="rId5">
            <a:alphaModFix/>
          </a:blip>
          <a:stretch>
            <a:fillRect/>
          </a:stretch>
        </p:blipFill>
        <p:spPr>
          <a:xfrm>
            <a:off x="3567750" y="2319125"/>
            <a:ext cx="5114151" cy="3368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
        <p:cNvGrpSpPr/>
        <p:nvPr/>
      </p:nvGrpSpPr>
      <p:grpSpPr>
        <a:xfrm>
          <a:off x="0" y="0"/>
          <a:ext cx="0" cy="0"/>
          <a:chOff x="0" y="0"/>
          <a:chExt cx="0" cy="0"/>
        </a:xfrm>
      </p:grpSpPr>
      <p:sp>
        <p:nvSpPr>
          <p:cNvPr id="257" name="Google Shape;257;p32"/>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a:t>
            </a:r>
            <a:endParaRPr sz="1800" b="1">
              <a:solidFill>
                <a:schemeClr val="lt1"/>
              </a:solidFill>
            </a:endParaRPr>
          </a:p>
        </p:txBody>
      </p:sp>
      <p:sp>
        <p:nvSpPr>
          <p:cNvPr id="258" name="Google Shape;258;p3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a:t>
            </a:fld>
            <a:endParaRPr/>
          </a:p>
        </p:txBody>
      </p:sp>
      <p:pic>
        <p:nvPicPr>
          <p:cNvPr id="259" name="Google Shape;259;p3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60" name="Google Shape;260;p3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sp>
        <p:nvSpPr>
          <p:cNvPr id="261" name="Google Shape;261;p32"/>
          <p:cNvSpPr/>
          <p:nvPr/>
        </p:nvSpPr>
        <p:spPr>
          <a:xfrm>
            <a:off x="676350" y="1393025"/>
            <a:ext cx="2779800" cy="429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600"/>
              </a:spcBef>
              <a:spcAft>
                <a:spcPts val="0"/>
              </a:spcAft>
              <a:buSzPts val="1100"/>
              <a:buNone/>
            </a:pPr>
            <a:r>
              <a:rPr lang="ko-KR" sz="2400" b="1" dirty="0">
                <a:solidFill>
                  <a:srgbClr val="3F3F3F"/>
                </a:solidFill>
                <a:latin typeface="맑은 고딕" panose="020B0503020000020004" pitchFamily="50" charset="-127"/>
                <a:ea typeface="맑은 고딕" panose="020B0503020000020004" pitchFamily="50" charset="-127"/>
                <a:cs typeface="Roboto"/>
                <a:sym typeface="Roboto"/>
              </a:rPr>
              <a:t>선형 회귀(Linear Regression)</a:t>
            </a:r>
            <a:endParaRPr sz="24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600"/>
              </a:spcBef>
              <a:spcAft>
                <a:spcPts val="0"/>
              </a:spcAft>
              <a:buSzPts val="1100"/>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marR="0" lvl="0" indent="-317500" algn="l" rtl="0">
              <a:lnSpc>
                <a:spcPct val="150000"/>
              </a:lnSpc>
              <a:spcBef>
                <a:spcPts val="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가설을 수정해가며 가장 합리적인 식을 찾아내는 과정이 선형 회귀 모델을 이용한 기계학습</a:t>
            </a: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pic>
        <p:nvPicPr>
          <p:cNvPr id="262" name="Google Shape;262;p32"/>
          <p:cNvPicPr preferRelativeResize="0"/>
          <p:nvPr/>
        </p:nvPicPr>
        <p:blipFill>
          <a:blip r:embed="rId5">
            <a:alphaModFix/>
          </a:blip>
          <a:stretch>
            <a:fillRect/>
          </a:stretch>
        </p:blipFill>
        <p:spPr>
          <a:xfrm>
            <a:off x="3567750" y="2319125"/>
            <a:ext cx="5114151" cy="3368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6"/>
        <p:cNvGrpSpPr/>
        <p:nvPr/>
      </p:nvGrpSpPr>
      <p:grpSpPr>
        <a:xfrm>
          <a:off x="0" y="0"/>
          <a:ext cx="0" cy="0"/>
          <a:chOff x="0" y="0"/>
          <a:chExt cx="0" cy="0"/>
        </a:xfrm>
      </p:grpSpPr>
      <p:sp>
        <p:nvSpPr>
          <p:cNvPr id="267" name="Google Shape;267;p33"/>
          <p:cNvSpPr/>
          <p:nvPr/>
        </p:nvSpPr>
        <p:spPr>
          <a:xfrm>
            <a:off x="6425450" y="351524"/>
            <a:ext cx="2355900" cy="6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선형회귀</a:t>
            </a:r>
            <a:endParaRPr sz="1800" b="1">
              <a:solidFill>
                <a:schemeClr val="lt1"/>
              </a:solidFill>
            </a:endParaRPr>
          </a:p>
        </p:txBody>
      </p:sp>
      <p:sp>
        <p:nvSpPr>
          <p:cNvPr id="268" name="Google Shape;268;p3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9</a:t>
            </a:fld>
            <a:endParaRPr/>
          </a:p>
        </p:txBody>
      </p:sp>
      <p:pic>
        <p:nvPicPr>
          <p:cNvPr id="269" name="Google Shape;269;p3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70" name="Google Shape;270;p3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sp>
        <p:nvSpPr>
          <p:cNvPr id="271" name="Google Shape;271;p33"/>
          <p:cNvSpPr/>
          <p:nvPr/>
        </p:nvSpPr>
        <p:spPr>
          <a:xfrm>
            <a:off x="676350" y="1393025"/>
            <a:ext cx="2779800" cy="429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600"/>
              </a:spcBef>
              <a:spcAft>
                <a:spcPts val="0"/>
              </a:spcAft>
              <a:buSzPts val="1100"/>
              <a:buNone/>
            </a:pPr>
            <a:r>
              <a:rPr lang="ko-KR" sz="2400" b="1" dirty="0">
                <a:solidFill>
                  <a:srgbClr val="3F3F3F"/>
                </a:solidFill>
                <a:latin typeface="맑은 고딕" panose="020B0503020000020004" pitchFamily="50" charset="-127"/>
                <a:ea typeface="맑은 고딕" panose="020B0503020000020004" pitchFamily="50" charset="-127"/>
                <a:cs typeface="Roboto"/>
                <a:sym typeface="Roboto"/>
              </a:rPr>
              <a:t>선형 회귀(Linear Regression)</a:t>
            </a:r>
            <a:endParaRPr sz="2400"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600"/>
              </a:spcBef>
              <a:spcAft>
                <a:spcPts val="0"/>
              </a:spcAft>
              <a:buSzPts val="1100"/>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r>
              <a:rPr lang="ko-KR" sz="1800" dirty="0">
                <a:solidFill>
                  <a:srgbClr val="3F3F3F"/>
                </a:solidFill>
                <a:latin typeface="맑은 고딕" panose="020B0503020000020004" pitchFamily="50" charset="-127"/>
                <a:ea typeface="맑은 고딕" panose="020B0503020000020004" pitchFamily="50" charset="-127"/>
                <a:cs typeface="Roboto"/>
                <a:sym typeface="Roboto"/>
              </a:rPr>
              <a:t>가장 합리적인 선이란?</a:t>
            </a:r>
            <a:endParaRPr sz="1800" dirty="0">
              <a:solidFill>
                <a:srgbClr val="3F3F3F"/>
              </a:solidFill>
              <a:latin typeface="맑은 고딕" panose="020B0503020000020004" pitchFamily="50" charset="-127"/>
              <a:ea typeface="맑은 고딕" panose="020B0503020000020004" pitchFamily="50" charset="-127"/>
              <a:cs typeface="Roboto"/>
              <a:sym typeface="Roboto"/>
            </a:endParaRPr>
          </a:p>
        </p:txBody>
      </p:sp>
      <p:pic>
        <p:nvPicPr>
          <p:cNvPr id="272" name="Google Shape;272;p33"/>
          <p:cNvPicPr preferRelativeResize="0"/>
          <p:nvPr/>
        </p:nvPicPr>
        <p:blipFill>
          <a:blip r:embed="rId5">
            <a:alphaModFix/>
          </a:blip>
          <a:stretch>
            <a:fillRect/>
          </a:stretch>
        </p:blipFill>
        <p:spPr>
          <a:xfrm>
            <a:off x="3456138" y="2319125"/>
            <a:ext cx="5324475" cy="3390900"/>
          </a:xfrm>
          <a:prstGeom prst="rect">
            <a:avLst/>
          </a:prstGeom>
          <a:noFill/>
          <a:ln>
            <a:noFill/>
          </a:ln>
        </p:spPr>
      </p:pic>
    </p:spTree>
  </p:cSld>
  <p:clrMapOvr>
    <a:masterClrMapping/>
  </p:clrMapOvr>
</p:sld>
</file>

<file path=ppt/theme/theme1.xml><?xml version="1.0" encoding="utf-8"?>
<a:theme xmlns:a="http://schemas.openxmlformats.org/drawingml/2006/main"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1120</Words>
  <Application>Microsoft Office PowerPoint</Application>
  <PresentationFormat>On-screen Show (4:3)</PresentationFormat>
  <Paragraphs>303</Paragraphs>
  <Slides>41</Slides>
  <Notes>41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41</vt:i4>
      </vt:variant>
    </vt:vector>
  </HeadingPairs>
  <TitlesOfParts>
    <vt:vector size="50" baseType="lpstr">
      <vt:lpstr>맑은 고딕</vt:lpstr>
      <vt:lpstr>Courier New</vt:lpstr>
      <vt:lpstr>Calibri</vt:lpstr>
      <vt:lpstr>Arial</vt:lpstr>
      <vt:lpstr>맑은 고딕</vt:lpstr>
      <vt:lpstr>Nanum Gothic</vt:lpstr>
      <vt:lpstr>Roboto</vt:lpstr>
      <vt:lpstr>Office 테마</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Yang Kyu Yoo</cp:lastModifiedBy>
  <cp:revision>1</cp:revision>
  <dcterms:modified xsi:type="dcterms:W3CDTF">2019-07-10T03:35:04Z</dcterms:modified>
</cp:coreProperties>
</file>